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262" r:id="rId4"/>
    <p:sldId id="296" r:id="rId5"/>
    <p:sldId id="298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9" r:id="rId14"/>
    <p:sldId id="320" r:id="rId15"/>
    <p:sldId id="316" r:id="rId16"/>
    <p:sldId id="321" r:id="rId17"/>
    <p:sldId id="322" r:id="rId18"/>
    <p:sldId id="323" r:id="rId19"/>
    <p:sldId id="315" r:id="rId20"/>
    <p:sldId id="324" r:id="rId21"/>
    <p:sldId id="299" r:id="rId22"/>
    <p:sldId id="300" r:id="rId23"/>
    <p:sldId id="301" r:id="rId24"/>
    <p:sldId id="302" r:id="rId25"/>
    <p:sldId id="326" r:id="rId26"/>
    <p:sldId id="328" r:id="rId27"/>
    <p:sldId id="325" r:id="rId28"/>
    <p:sldId id="303" r:id="rId29"/>
    <p:sldId id="293" r:id="rId30"/>
    <p:sldId id="327" r:id="rId31"/>
    <p:sldId id="286" r:id="rId32"/>
    <p:sldId id="329" r:id="rId33"/>
    <p:sldId id="330" r:id="rId34"/>
  </p:sldIdLst>
  <p:sldSz cx="9144000" cy="6858000" type="screen4x3"/>
  <p:notesSz cx="6807200" cy="99393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1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800" dirty="0" err="1" smtClean="0"/>
              <a:t>Реимбурсен</a:t>
            </a:r>
            <a:r>
              <a:rPr lang="bg-BG" sz="1800" dirty="0" smtClean="0"/>
              <a:t> пазарен дял в стойност,</a:t>
            </a:r>
            <a:r>
              <a:rPr lang="bg-BG" sz="1800" baseline="0" dirty="0" smtClean="0"/>
              <a:t> 2011</a:t>
            </a:r>
            <a:endParaRPr lang="en-US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originals*</c:v>
                </c:pt>
                <c:pt idx="1">
                  <c:v>generic 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bg-BG" sz="1800" dirty="0" err="1" smtClean="0">
                <a:effectLst/>
              </a:rPr>
              <a:t>Реимбурсен</a:t>
            </a:r>
            <a:r>
              <a:rPr lang="bg-BG" sz="1800" dirty="0" smtClean="0">
                <a:effectLst/>
              </a:rPr>
              <a:t> пазарен дял в стойност, 2012</a:t>
            </a:r>
            <a:endParaRPr lang="bg-BG" sz="1800" dirty="0">
              <a:effectLst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originals*</c:v>
                </c:pt>
                <c:pt idx="1">
                  <c:v>generic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800" dirty="0" smtClean="0"/>
              <a:t>Реимбурсен пазарен дял в опаковки, 2011</a:t>
            </a:r>
            <a:endParaRPr lang="en-US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originals*</c:v>
                </c:pt>
                <c:pt idx="1">
                  <c:v>generic 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800" dirty="0" err="1" smtClean="0"/>
              <a:t>Реимбурсен</a:t>
            </a:r>
            <a:r>
              <a:rPr lang="bg-BG" sz="1800" baseline="0" dirty="0" smtClean="0"/>
              <a:t> пазарен дял в опаковки</a:t>
            </a:r>
            <a:r>
              <a:rPr lang="en-US" sz="1800" dirty="0" smtClean="0"/>
              <a:t>, 2012</a:t>
            </a:r>
            <a:endParaRPr lang="en-US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originals*</c:v>
                </c:pt>
                <c:pt idx="1">
                  <c:v>generic 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6B970-C086-4AB6-84B2-7C9E1A8FFA30}" type="doc">
      <dgm:prSet loTypeId="urn:microsoft.com/office/officeart/2005/8/layout/cycle3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A910B5EE-58F3-4891-99F1-89E07AD6C114}">
      <dgm:prSet custT="1"/>
      <dgm:spPr/>
      <dgm:t>
        <a:bodyPr/>
        <a:lstStyle/>
        <a:p>
          <a:pPr rtl="0"/>
          <a:r>
            <a:rPr lang="bg-BG" sz="1800" b="1" dirty="0" smtClean="0"/>
            <a:t>Неефективен пазар </a:t>
          </a:r>
          <a:r>
            <a:rPr lang="en-US" sz="1800" dirty="0" smtClean="0"/>
            <a:t>(</a:t>
          </a:r>
          <a:r>
            <a:rPr lang="bg-BG" sz="1800" dirty="0" smtClean="0"/>
            <a:t>поради информационни асиметрии</a:t>
          </a:r>
          <a:r>
            <a:rPr lang="en-US" sz="1800" dirty="0" smtClean="0"/>
            <a:t>)</a:t>
          </a:r>
          <a:endParaRPr lang="bg-BG" sz="1800" dirty="0"/>
        </a:p>
      </dgm:t>
    </dgm:pt>
    <dgm:pt modelId="{B3B34AE7-EA16-4DCE-A0C8-DC876042BCE0}" type="parTrans" cxnId="{F9A7B62E-FB22-4C87-834B-4F30695A8AA4}">
      <dgm:prSet/>
      <dgm:spPr/>
      <dgm:t>
        <a:bodyPr/>
        <a:lstStyle/>
        <a:p>
          <a:endParaRPr lang="bg-BG" sz="1800"/>
        </a:p>
      </dgm:t>
    </dgm:pt>
    <dgm:pt modelId="{FCB150CE-ACEC-4EDD-9BE2-E142DC9BE515}" type="sibTrans" cxnId="{F9A7B62E-FB22-4C87-834B-4F30695A8AA4}">
      <dgm:prSet/>
      <dgm:spPr/>
      <dgm:t>
        <a:bodyPr/>
        <a:lstStyle/>
        <a:p>
          <a:endParaRPr lang="bg-BG" sz="1800"/>
        </a:p>
      </dgm:t>
    </dgm:pt>
    <dgm:pt modelId="{3C9F8E1E-FA8A-4A32-8025-9854C5C17110}">
      <dgm:prSet custT="1"/>
      <dgm:spPr/>
      <dgm:t>
        <a:bodyPr/>
        <a:lstStyle/>
        <a:p>
          <a:pPr rtl="0"/>
          <a:r>
            <a:rPr lang="bg-BG" sz="1800" b="1" dirty="0" smtClean="0"/>
            <a:t>Забавяне </a:t>
          </a:r>
          <a:r>
            <a:rPr lang="bg-BG" sz="1800" b="0" dirty="0" smtClean="0"/>
            <a:t>при навлизането на нови генерични лекарства</a:t>
          </a:r>
          <a:endParaRPr lang="bg-BG" sz="1800" b="0" dirty="0"/>
        </a:p>
      </dgm:t>
    </dgm:pt>
    <dgm:pt modelId="{D4C47C8D-D35A-48FE-9BA8-A7489F96B838}" type="parTrans" cxnId="{384A1518-2FE2-4CB5-9B2C-4CA1FFE28324}">
      <dgm:prSet/>
      <dgm:spPr/>
      <dgm:t>
        <a:bodyPr/>
        <a:lstStyle/>
        <a:p>
          <a:endParaRPr lang="bg-BG" sz="1800"/>
        </a:p>
      </dgm:t>
    </dgm:pt>
    <dgm:pt modelId="{F992A8E0-E32D-49BA-A463-B4B1409016EF}" type="sibTrans" cxnId="{384A1518-2FE2-4CB5-9B2C-4CA1FFE28324}">
      <dgm:prSet/>
      <dgm:spPr/>
      <dgm:t>
        <a:bodyPr/>
        <a:lstStyle/>
        <a:p>
          <a:endParaRPr lang="bg-BG" sz="1800"/>
        </a:p>
      </dgm:t>
    </dgm:pt>
    <dgm:pt modelId="{EFEFFA47-313F-4949-84B1-3AD6600487D0}">
      <dgm:prSet custT="1"/>
      <dgm:spPr/>
      <dgm:t>
        <a:bodyPr/>
        <a:lstStyle/>
        <a:p>
          <a:pPr rtl="0"/>
          <a:r>
            <a:rPr lang="bg-BG" sz="1800" b="1" dirty="0" smtClean="0"/>
            <a:t>Прекомерен ценови контрол</a:t>
          </a:r>
          <a:r>
            <a:rPr lang="en-US" sz="1800" b="1" dirty="0" smtClean="0"/>
            <a:t> </a:t>
          </a:r>
          <a:r>
            <a:rPr lang="en-US" sz="1800" dirty="0" smtClean="0"/>
            <a:t>(</a:t>
          </a:r>
          <a:r>
            <a:rPr lang="bg-BG" sz="1800" dirty="0" smtClean="0"/>
            <a:t>пречка за конкуренцията</a:t>
          </a:r>
          <a:r>
            <a:rPr lang="en-US" sz="1800" dirty="0" smtClean="0"/>
            <a:t>)</a:t>
          </a:r>
          <a:r>
            <a:rPr lang="bg-BG" sz="1800" dirty="0" smtClean="0"/>
            <a:t> </a:t>
          </a:r>
          <a:endParaRPr lang="bg-BG" sz="1800" dirty="0"/>
        </a:p>
      </dgm:t>
    </dgm:pt>
    <dgm:pt modelId="{BAA32522-4E1F-4321-95B7-04B7D544A258}" type="parTrans" cxnId="{860DA040-BE75-407A-A781-BC138AF9EB8A}">
      <dgm:prSet/>
      <dgm:spPr/>
      <dgm:t>
        <a:bodyPr/>
        <a:lstStyle/>
        <a:p>
          <a:endParaRPr lang="bg-BG" sz="1800"/>
        </a:p>
      </dgm:t>
    </dgm:pt>
    <dgm:pt modelId="{D69D056A-6336-40B5-A4C3-DFC1DCDFA7D8}" type="sibTrans" cxnId="{860DA040-BE75-407A-A781-BC138AF9EB8A}">
      <dgm:prSet/>
      <dgm:spPr/>
      <dgm:t>
        <a:bodyPr/>
        <a:lstStyle/>
        <a:p>
          <a:endParaRPr lang="bg-BG" sz="1800"/>
        </a:p>
      </dgm:t>
    </dgm:pt>
    <dgm:pt modelId="{2E7964AC-E2A1-416B-BB92-F206A1CF0A1E}">
      <dgm:prSet custT="1"/>
      <dgm:spPr/>
      <dgm:t>
        <a:bodyPr/>
        <a:lstStyle/>
        <a:p>
          <a:pPr rtl="0"/>
          <a:r>
            <a:rPr lang="bg-BG" sz="1800" b="1" dirty="0" smtClean="0"/>
            <a:t>Ниски нива на реимбурсиране </a:t>
          </a:r>
          <a:r>
            <a:rPr lang="en-US" sz="1800" dirty="0" smtClean="0"/>
            <a:t>(</a:t>
          </a:r>
          <a:r>
            <a:rPr lang="bg-BG" sz="1800" dirty="0" smtClean="0"/>
            <a:t>отказ от лечение</a:t>
          </a:r>
          <a:r>
            <a:rPr lang="en-US" sz="1800" dirty="0" smtClean="0"/>
            <a:t>)</a:t>
          </a:r>
          <a:endParaRPr lang="bg-BG" sz="1800" dirty="0"/>
        </a:p>
      </dgm:t>
    </dgm:pt>
    <dgm:pt modelId="{6A7BB112-B841-4D81-80BD-7CBB3E72E24B}" type="parTrans" cxnId="{0AE573BD-8345-4BDA-B3A1-393526774478}">
      <dgm:prSet/>
      <dgm:spPr/>
      <dgm:t>
        <a:bodyPr/>
        <a:lstStyle/>
        <a:p>
          <a:endParaRPr lang="bg-BG" sz="1800"/>
        </a:p>
      </dgm:t>
    </dgm:pt>
    <dgm:pt modelId="{A5B7A061-4458-4843-B005-67D8C1D8E60B}" type="sibTrans" cxnId="{0AE573BD-8345-4BDA-B3A1-393526774478}">
      <dgm:prSet/>
      <dgm:spPr/>
      <dgm:t>
        <a:bodyPr/>
        <a:lstStyle/>
        <a:p>
          <a:endParaRPr lang="bg-BG" sz="1800"/>
        </a:p>
      </dgm:t>
    </dgm:pt>
    <dgm:pt modelId="{AA886F73-5CD7-4B44-8AB3-EAB31418DA47}">
      <dgm:prSet custT="1"/>
      <dgm:spPr/>
      <dgm:t>
        <a:bodyPr/>
        <a:lstStyle/>
        <a:p>
          <a:pPr rtl="0"/>
          <a:r>
            <a:rPr lang="bg-BG" sz="1800" b="1" dirty="0" smtClean="0"/>
            <a:t>Липсата на мерки за стимулиране </a:t>
          </a:r>
          <a:r>
            <a:rPr lang="bg-BG" sz="1800" dirty="0" smtClean="0"/>
            <a:t>на търсенето и предлагането</a:t>
          </a:r>
          <a:endParaRPr lang="bg-BG" sz="1800" dirty="0"/>
        </a:p>
      </dgm:t>
    </dgm:pt>
    <dgm:pt modelId="{567FE92B-A152-4393-B06A-61BF53A2FA52}" type="parTrans" cxnId="{6F1C7CA4-34BB-4CDF-8BFB-031BC0C7ECA9}">
      <dgm:prSet/>
      <dgm:spPr/>
      <dgm:t>
        <a:bodyPr/>
        <a:lstStyle/>
        <a:p>
          <a:endParaRPr lang="bg-BG" sz="1800"/>
        </a:p>
      </dgm:t>
    </dgm:pt>
    <dgm:pt modelId="{F7656B33-3ED5-4E9B-A4BE-962F0EF90EEA}" type="sibTrans" cxnId="{6F1C7CA4-34BB-4CDF-8BFB-031BC0C7ECA9}">
      <dgm:prSet/>
      <dgm:spPr/>
      <dgm:t>
        <a:bodyPr/>
        <a:lstStyle/>
        <a:p>
          <a:endParaRPr lang="bg-BG" sz="1800"/>
        </a:p>
      </dgm:t>
    </dgm:pt>
    <dgm:pt modelId="{9356DDFF-9700-4AF4-8FA1-6B4FA36BB0E3}" type="pres">
      <dgm:prSet presAssocID="{0E96B970-C086-4AB6-84B2-7C9E1A8FFA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7CCDE45-4542-4336-8B0D-D9650407F2AC}" type="pres">
      <dgm:prSet presAssocID="{0E96B970-C086-4AB6-84B2-7C9E1A8FFA30}" presName="cycle" presStyleCnt="0"/>
      <dgm:spPr/>
      <dgm:t>
        <a:bodyPr/>
        <a:lstStyle/>
        <a:p>
          <a:endParaRPr lang="bg-BG"/>
        </a:p>
      </dgm:t>
    </dgm:pt>
    <dgm:pt modelId="{D344DFD3-A20E-4310-8EF1-EA2993F8F284}" type="pres">
      <dgm:prSet presAssocID="{A910B5EE-58F3-4891-99F1-89E07AD6C11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76D9281-ED95-4ED2-AA9C-1CEE7C5F0210}" type="pres">
      <dgm:prSet presAssocID="{FCB150CE-ACEC-4EDD-9BE2-E142DC9BE515}" presName="sibTransFirstNode" presStyleLbl="bgShp" presStyleIdx="0" presStyleCnt="1"/>
      <dgm:spPr/>
      <dgm:t>
        <a:bodyPr/>
        <a:lstStyle/>
        <a:p>
          <a:endParaRPr lang="bg-BG"/>
        </a:p>
      </dgm:t>
    </dgm:pt>
    <dgm:pt modelId="{7A4C85F4-1803-4F47-A095-10913A6E486A}" type="pres">
      <dgm:prSet presAssocID="{3C9F8E1E-FA8A-4A32-8025-9854C5C1711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EB78AFD-325B-4B17-BC59-B9498603EEDE}" type="pres">
      <dgm:prSet presAssocID="{EFEFFA47-313F-4949-84B1-3AD6600487D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4DD66EE-943E-43FE-A054-BEA70BE3CA4B}" type="pres">
      <dgm:prSet presAssocID="{2E7964AC-E2A1-416B-BB92-F206A1CF0A1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84922F4-EB49-4224-8657-9FCAB3E70CDF}" type="pres">
      <dgm:prSet presAssocID="{AA886F73-5CD7-4B44-8AB3-EAB31418DA4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F1C7CA4-34BB-4CDF-8BFB-031BC0C7ECA9}" srcId="{0E96B970-C086-4AB6-84B2-7C9E1A8FFA30}" destId="{AA886F73-5CD7-4B44-8AB3-EAB31418DA47}" srcOrd="4" destOrd="0" parTransId="{567FE92B-A152-4393-B06A-61BF53A2FA52}" sibTransId="{F7656B33-3ED5-4E9B-A4BE-962F0EF90EEA}"/>
    <dgm:cxn modelId="{384A1518-2FE2-4CB5-9B2C-4CA1FFE28324}" srcId="{0E96B970-C086-4AB6-84B2-7C9E1A8FFA30}" destId="{3C9F8E1E-FA8A-4A32-8025-9854C5C17110}" srcOrd="1" destOrd="0" parTransId="{D4C47C8D-D35A-48FE-9BA8-A7489F96B838}" sibTransId="{F992A8E0-E32D-49BA-A463-B4B1409016EF}"/>
    <dgm:cxn modelId="{599D2476-AD73-4F77-B1A1-2B30B24C839A}" type="presOf" srcId="{A910B5EE-58F3-4891-99F1-89E07AD6C114}" destId="{D344DFD3-A20E-4310-8EF1-EA2993F8F284}" srcOrd="0" destOrd="0" presId="urn:microsoft.com/office/officeart/2005/8/layout/cycle3"/>
    <dgm:cxn modelId="{9732CD32-06A0-417D-9F15-DB0B9C1C18C2}" type="presOf" srcId="{FCB150CE-ACEC-4EDD-9BE2-E142DC9BE515}" destId="{E76D9281-ED95-4ED2-AA9C-1CEE7C5F0210}" srcOrd="0" destOrd="0" presId="urn:microsoft.com/office/officeart/2005/8/layout/cycle3"/>
    <dgm:cxn modelId="{B0F4F242-AEEA-4A0A-90F8-AF0DC371B16B}" type="presOf" srcId="{AA886F73-5CD7-4B44-8AB3-EAB31418DA47}" destId="{684922F4-EB49-4224-8657-9FCAB3E70CDF}" srcOrd="0" destOrd="0" presId="urn:microsoft.com/office/officeart/2005/8/layout/cycle3"/>
    <dgm:cxn modelId="{860DA040-BE75-407A-A781-BC138AF9EB8A}" srcId="{0E96B970-C086-4AB6-84B2-7C9E1A8FFA30}" destId="{EFEFFA47-313F-4949-84B1-3AD6600487D0}" srcOrd="2" destOrd="0" parTransId="{BAA32522-4E1F-4321-95B7-04B7D544A258}" sibTransId="{D69D056A-6336-40B5-A4C3-DFC1DCDFA7D8}"/>
    <dgm:cxn modelId="{0AE573BD-8345-4BDA-B3A1-393526774478}" srcId="{0E96B970-C086-4AB6-84B2-7C9E1A8FFA30}" destId="{2E7964AC-E2A1-416B-BB92-F206A1CF0A1E}" srcOrd="3" destOrd="0" parTransId="{6A7BB112-B841-4D81-80BD-7CBB3E72E24B}" sibTransId="{A5B7A061-4458-4843-B005-67D8C1D8E60B}"/>
    <dgm:cxn modelId="{F3D75448-73D2-4CB6-A094-ECEE80684521}" type="presOf" srcId="{0E96B970-C086-4AB6-84B2-7C9E1A8FFA30}" destId="{9356DDFF-9700-4AF4-8FA1-6B4FA36BB0E3}" srcOrd="0" destOrd="0" presId="urn:microsoft.com/office/officeart/2005/8/layout/cycle3"/>
    <dgm:cxn modelId="{9041C975-4D04-4307-AA26-4B622F263E61}" type="presOf" srcId="{3C9F8E1E-FA8A-4A32-8025-9854C5C17110}" destId="{7A4C85F4-1803-4F47-A095-10913A6E486A}" srcOrd="0" destOrd="0" presId="urn:microsoft.com/office/officeart/2005/8/layout/cycle3"/>
    <dgm:cxn modelId="{F9A7B62E-FB22-4C87-834B-4F30695A8AA4}" srcId="{0E96B970-C086-4AB6-84B2-7C9E1A8FFA30}" destId="{A910B5EE-58F3-4891-99F1-89E07AD6C114}" srcOrd="0" destOrd="0" parTransId="{B3B34AE7-EA16-4DCE-A0C8-DC876042BCE0}" sibTransId="{FCB150CE-ACEC-4EDD-9BE2-E142DC9BE515}"/>
    <dgm:cxn modelId="{6C4D4B0E-91F3-4EB6-869E-4AE309884B27}" type="presOf" srcId="{2E7964AC-E2A1-416B-BB92-F206A1CF0A1E}" destId="{D4DD66EE-943E-43FE-A054-BEA70BE3CA4B}" srcOrd="0" destOrd="0" presId="urn:microsoft.com/office/officeart/2005/8/layout/cycle3"/>
    <dgm:cxn modelId="{9245847A-8E79-4705-84EA-D17F1DAF9BD0}" type="presOf" srcId="{EFEFFA47-313F-4949-84B1-3AD6600487D0}" destId="{3EB78AFD-325B-4B17-BC59-B9498603EEDE}" srcOrd="0" destOrd="0" presId="urn:microsoft.com/office/officeart/2005/8/layout/cycle3"/>
    <dgm:cxn modelId="{267FBD42-BA15-4B9F-8F47-DD1C039349C1}" type="presParOf" srcId="{9356DDFF-9700-4AF4-8FA1-6B4FA36BB0E3}" destId="{37CCDE45-4542-4336-8B0D-D9650407F2AC}" srcOrd="0" destOrd="0" presId="urn:microsoft.com/office/officeart/2005/8/layout/cycle3"/>
    <dgm:cxn modelId="{6E5534A6-925B-44AB-AAFE-FDCEE14DA29E}" type="presParOf" srcId="{37CCDE45-4542-4336-8B0D-D9650407F2AC}" destId="{D344DFD3-A20E-4310-8EF1-EA2993F8F284}" srcOrd="0" destOrd="0" presId="urn:microsoft.com/office/officeart/2005/8/layout/cycle3"/>
    <dgm:cxn modelId="{0B50586C-E5DB-4264-A336-8BEBB41A7B96}" type="presParOf" srcId="{37CCDE45-4542-4336-8B0D-D9650407F2AC}" destId="{E76D9281-ED95-4ED2-AA9C-1CEE7C5F0210}" srcOrd="1" destOrd="0" presId="urn:microsoft.com/office/officeart/2005/8/layout/cycle3"/>
    <dgm:cxn modelId="{5D779DEF-922D-4B73-ABF5-047AF49122D4}" type="presParOf" srcId="{37CCDE45-4542-4336-8B0D-D9650407F2AC}" destId="{7A4C85F4-1803-4F47-A095-10913A6E486A}" srcOrd="2" destOrd="0" presId="urn:microsoft.com/office/officeart/2005/8/layout/cycle3"/>
    <dgm:cxn modelId="{27AFA0D1-8F9C-47BF-A0F5-D92D3F99754A}" type="presParOf" srcId="{37CCDE45-4542-4336-8B0D-D9650407F2AC}" destId="{3EB78AFD-325B-4B17-BC59-B9498603EEDE}" srcOrd="3" destOrd="0" presId="urn:microsoft.com/office/officeart/2005/8/layout/cycle3"/>
    <dgm:cxn modelId="{D3B472C6-0B2C-4A3B-80C5-EC89F594869D}" type="presParOf" srcId="{37CCDE45-4542-4336-8B0D-D9650407F2AC}" destId="{D4DD66EE-943E-43FE-A054-BEA70BE3CA4B}" srcOrd="4" destOrd="0" presId="urn:microsoft.com/office/officeart/2005/8/layout/cycle3"/>
    <dgm:cxn modelId="{EE82A419-F166-4861-BE79-B3629883BBCA}" type="presParOf" srcId="{37CCDE45-4542-4336-8B0D-D9650407F2AC}" destId="{684922F4-EB49-4224-8657-9FCAB3E70CD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28487-14EA-48BB-9BE0-6F7F0FC48E51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FD5D8B06-2416-4FE8-BA83-F29CDB0F4C7B}">
      <dgm:prSet custT="1"/>
      <dgm:spPr/>
      <dgm:t>
        <a:bodyPr/>
        <a:lstStyle/>
        <a:p>
          <a:pPr rtl="0"/>
          <a:r>
            <a:rPr lang="ru-RU" sz="1400" b="1" dirty="0" smtClean="0"/>
            <a:t>Отстраняване / намаляване на </a:t>
          </a:r>
          <a:r>
            <a:rPr lang="ru-RU" sz="1400" b="1" dirty="0" err="1" smtClean="0"/>
            <a:t>информационните</a:t>
          </a:r>
          <a:r>
            <a:rPr lang="ru-RU" sz="1400" b="1" dirty="0" smtClean="0"/>
            <a:t> несъвършенства</a:t>
          </a:r>
          <a:r>
            <a:rPr lang="ru-RU" sz="1400" dirty="0" smtClean="0"/>
            <a:t> за пациенти и публичните купувачи</a:t>
          </a:r>
          <a:endParaRPr lang="bg-BG" sz="1400" dirty="0"/>
        </a:p>
      </dgm:t>
    </dgm:pt>
    <dgm:pt modelId="{97C694D8-9A4E-4BA7-B54C-3C92444AFDCF}" type="parTrans" cxnId="{58A3156F-1DE2-49B5-8F13-6F25621576A8}">
      <dgm:prSet/>
      <dgm:spPr/>
      <dgm:t>
        <a:bodyPr/>
        <a:lstStyle/>
        <a:p>
          <a:endParaRPr lang="bg-BG" sz="1400"/>
        </a:p>
      </dgm:t>
    </dgm:pt>
    <dgm:pt modelId="{2D16BA9B-4809-4A25-B3D4-CA26ED8EB702}" type="sibTrans" cxnId="{58A3156F-1DE2-49B5-8F13-6F25621576A8}">
      <dgm:prSet/>
      <dgm:spPr/>
      <dgm:t>
        <a:bodyPr/>
        <a:lstStyle/>
        <a:p>
          <a:endParaRPr lang="bg-BG" sz="1400"/>
        </a:p>
      </dgm:t>
    </dgm:pt>
    <dgm:pt modelId="{CB6605A2-D388-42E6-B0C9-D06B6F0A2C0B}">
      <dgm:prSet custT="1"/>
      <dgm:spPr/>
      <dgm:t>
        <a:bodyPr/>
        <a:lstStyle/>
        <a:p>
          <a:pPr rtl="0"/>
          <a:r>
            <a:rPr lang="ru-RU" sz="1400" b="1" dirty="0" smtClean="0"/>
            <a:t>Отстраняване / намаляване на бариерите пред достъпа до пазара </a:t>
          </a:r>
          <a:r>
            <a:rPr lang="ru-RU" sz="1400" dirty="0" smtClean="0"/>
            <a:t>за генеричните лекарства и генерината конкуренция</a:t>
          </a:r>
          <a:endParaRPr lang="bg-BG" sz="1400" dirty="0"/>
        </a:p>
      </dgm:t>
    </dgm:pt>
    <dgm:pt modelId="{3E40A33D-8977-4D95-A16E-04DB0A04AD95}" type="parTrans" cxnId="{C7B69A9F-9779-4AD1-9A90-26768C602C54}">
      <dgm:prSet/>
      <dgm:spPr/>
      <dgm:t>
        <a:bodyPr/>
        <a:lstStyle/>
        <a:p>
          <a:endParaRPr lang="bg-BG" sz="1400"/>
        </a:p>
      </dgm:t>
    </dgm:pt>
    <dgm:pt modelId="{3530BFD1-20C2-43D5-AE53-7B3379243924}" type="sibTrans" cxnId="{C7B69A9F-9779-4AD1-9A90-26768C602C54}">
      <dgm:prSet/>
      <dgm:spPr/>
      <dgm:t>
        <a:bodyPr/>
        <a:lstStyle/>
        <a:p>
          <a:endParaRPr lang="bg-BG" sz="1400"/>
        </a:p>
      </dgm:t>
    </dgm:pt>
    <dgm:pt modelId="{79DEADB8-2A82-45B0-AC62-350D5A15D5AC}">
      <dgm:prSet custT="1"/>
      <dgm:spPr/>
      <dgm:t>
        <a:bodyPr/>
        <a:lstStyle/>
        <a:p>
          <a:pPr rtl="0"/>
          <a:r>
            <a:rPr lang="ru-RU" sz="1400" b="1" dirty="0" smtClean="0"/>
            <a:t>Възприемане на перспектива за подобряване на цялата система </a:t>
          </a:r>
          <a:r>
            <a:rPr lang="ru-RU" sz="1400" dirty="0" smtClean="0"/>
            <a:t>по отношение на търсенето и предлагането на лекарства</a:t>
          </a:r>
          <a:endParaRPr lang="bg-BG" sz="1400" dirty="0"/>
        </a:p>
      </dgm:t>
    </dgm:pt>
    <dgm:pt modelId="{C703ABF2-42E4-4571-8351-CD8CAB51D090}" type="parTrans" cxnId="{65459319-0B0A-492B-AAF3-6E0B3197B666}">
      <dgm:prSet/>
      <dgm:spPr/>
      <dgm:t>
        <a:bodyPr/>
        <a:lstStyle/>
        <a:p>
          <a:endParaRPr lang="bg-BG" sz="1400"/>
        </a:p>
      </dgm:t>
    </dgm:pt>
    <dgm:pt modelId="{5DC22BF2-01AE-421A-925C-D6F459012CA6}" type="sibTrans" cxnId="{65459319-0B0A-492B-AAF3-6E0B3197B666}">
      <dgm:prSet/>
      <dgm:spPr/>
      <dgm:t>
        <a:bodyPr/>
        <a:lstStyle/>
        <a:p>
          <a:endParaRPr lang="bg-BG" sz="1400"/>
        </a:p>
      </dgm:t>
    </dgm:pt>
    <dgm:pt modelId="{B956C3DC-8DF2-4D77-BDBC-D03CC5BE5FA4}">
      <dgm:prSet custT="1"/>
      <dgm:spPr/>
      <dgm:t>
        <a:bodyPr/>
        <a:lstStyle/>
        <a:p>
          <a:pPr rtl="0"/>
          <a:r>
            <a:rPr lang="ru-RU" sz="1400" b="1" dirty="0" smtClean="0"/>
            <a:t>Оценка на </a:t>
          </a:r>
          <a:r>
            <a:rPr lang="ru-RU" sz="1400" b="1" dirty="0" err="1" smtClean="0"/>
            <a:t>ефекта</a:t>
          </a:r>
          <a:r>
            <a:rPr lang="ru-RU" sz="1400" b="1" dirty="0" smtClean="0"/>
            <a:t>/</a:t>
          </a:r>
          <a:r>
            <a:rPr lang="ru-RU" sz="1400" b="1" dirty="0" err="1" smtClean="0"/>
            <a:t>въздействието</a:t>
          </a:r>
          <a:r>
            <a:rPr lang="ru-RU" sz="1400" b="1" dirty="0" smtClean="0"/>
            <a:t> </a:t>
          </a:r>
          <a:r>
            <a:rPr lang="ru-RU" sz="1400" dirty="0" smtClean="0"/>
            <a:t>върху системата преди вземането на решения, свързани с лекарствената политика </a:t>
          </a:r>
          <a:endParaRPr lang="bg-BG" sz="1400" dirty="0"/>
        </a:p>
      </dgm:t>
    </dgm:pt>
    <dgm:pt modelId="{21A4952F-8E0F-492F-A60C-75204B785E70}" type="parTrans" cxnId="{7840476B-61FD-4347-83F4-7F9ABA25CCDD}">
      <dgm:prSet/>
      <dgm:spPr/>
      <dgm:t>
        <a:bodyPr/>
        <a:lstStyle/>
        <a:p>
          <a:endParaRPr lang="bg-BG" sz="1400"/>
        </a:p>
      </dgm:t>
    </dgm:pt>
    <dgm:pt modelId="{A0528269-2504-4F19-B9DB-A773AC00DD5F}" type="sibTrans" cxnId="{7840476B-61FD-4347-83F4-7F9ABA25CCDD}">
      <dgm:prSet/>
      <dgm:spPr/>
      <dgm:t>
        <a:bodyPr/>
        <a:lstStyle/>
        <a:p>
          <a:endParaRPr lang="bg-BG" sz="1400"/>
        </a:p>
      </dgm:t>
    </dgm:pt>
    <dgm:pt modelId="{CBDAD08C-ED37-41B6-9914-C7301E192F13}" type="pres">
      <dgm:prSet presAssocID="{04328487-14EA-48BB-9BE0-6F7F0FC48E5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255CCF2-B9A4-4120-AA68-91C25F264538}" type="pres">
      <dgm:prSet presAssocID="{04328487-14EA-48BB-9BE0-6F7F0FC48E51}" presName="arrow" presStyleLbl="bgShp" presStyleIdx="0" presStyleCnt="1"/>
      <dgm:spPr/>
      <dgm:t>
        <a:bodyPr/>
        <a:lstStyle/>
        <a:p>
          <a:endParaRPr lang="bg-BG"/>
        </a:p>
      </dgm:t>
    </dgm:pt>
    <dgm:pt modelId="{477DF607-2B18-4D2B-A567-298C1818FE73}" type="pres">
      <dgm:prSet presAssocID="{04328487-14EA-48BB-9BE0-6F7F0FC48E51}" presName="linearProcess" presStyleCnt="0"/>
      <dgm:spPr/>
      <dgm:t>
        <a:bodyPr/>
        <a:lstStyle/>
        <a:p>
          <a:endParaRPr lang="bg-BG"/>
        </a:p>
      </dgm:t>
    </dgm:pt>
    <dgm:pt modelId="{2CEB56F5-9F19-42FA-B3C7-FD7A8AA253C5}" type="pres">
      <dgm:prSet presAssocID="{FD5D8B06-2416-4FE8-BA83-F29CDB0F4C7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F088924-A43F-4F76-9243-2B911A2BC0C6}" type="pres">
      <dgm:prSet presAssocID="{2D16BA9B-4809-4A25-B3D4-CA26ED8EB702}" presName="sibTrans" presStyleCnt="0"/>
      <dgm:spPr/>
      <dgm:t>
        <a:bodyPr/>
        <a:lstStyle/>
        <a:p>
          <a:endParaRPr lang="bg-BG"/>
        </a:p>
      </dgm:t>
    </dgm:pt>
    <dgm:pt modelId="{4C8D85FD-7116-40AA-990F-44B7048E42FC}" type="pres">
      <dgm:prSet presAssocID="{CB6605A2-D388-42E6-B0C9-D06B6F0A2C0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CA900CB-2A49-4E59-998C-50ADCBF71EC8}" type="pres">
      <dgm:prSet presAssocID="{3530BFD1-20C2-43D5-AE53-7B3379243924}" presName="sibTrans" presStyleCnt="0"/>
      <dgm:spPr/>
      <dgm:t>
        <a:bodyPr/>
        <a:lstStyle/>
        <a:p>
          <a:endParaRPr lang="bg-BG"/>
        </a:p>
      </dgm:t>
    </dgm:pt>
    <dgm:pt modelId="{EDB02CA0-15D4-4D9D-A6CB-11353929B30C}" type="pres">
      <dgm:prSet presAssocID="{79DEADB8-2A82-45B0-AC62-350D5A15D5A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783F8AC-DA93-4573-93DC-1E4EBC445CC5}" type="pres">
      <dgm:prSet presAssocID="{5DC22BF2-01AE-421A-925C-D6F459012CA6}" presName="sibTrans" presStyleCnt="0"/>
      <dgm:spPr/>
      <dgm:t>
        <a:bodyPr/>
        <a:lstStyle/>
        <a:p>
          <a:endParaRPr lang="bg-BG"/>
        </a:p>
      </dgm:t>
    </dgm:pt>
    <dgm:pt modelId="{86A78F49-A946-4F1B-BF42-8A90B7CBB2A0}" type="pres">
      <dgm:prSet presAssocID="{B956C3DC-8DF2-4D77-BDBC-D03CC5BE5FA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7B69A9F-9779-4AD1-9A90-26768C602C54}" srcId="{04328487-14EA-48BB-9BE0-6F7F0FC48E51}" destId="{CB6605A2-D388-42E6-B0C9-D06B6F0A2C0B}" srcOrd="1" destOrd="0" parTransId="{3E40A33D-8977-4D95-A16E-04DB0A04AD95}" sibTransId="{3530BFD1-20C2-43D5-AE53-7B3379243924}"/>
    <dgm:cxn modelId="{7840476B-61FD-4347-83F4-7F9ABA25CCDD}" srcId="{04328487-14EA-48BB-9BE0-6F7F0FC48E51}" destId="{B956C3DC-8DF2-4D77-BDBC-D03CC5BE5FA4}" srcOrd="3" destOrd="0" parTransId="{21A4952F-8E0F-492F-A60C-75204B785E70}" sibTransId="{A0528269-2504-4F19-B9DB-A773AC00DD5F}"/>
    <dgm:cxn modelId="{58A3156F-1DE2-49B5-8F13-6F25621576A8}" srcId="{04328487-14EA-48BB-9BE0-6F7F0FC48E51}" destId="{FD5D8B06-2416-4FE8-BA83-F29CDB0F4C7B}" srcOrd="0" destOrd="0" parTransId="{97C694D8-9A4E-4BA7-B54C-3C92444AFDCF}" sibTransId="{2D16BA9B-4809-4A25-B3D4-CA26ED8EB702}"/>
    <dgm:cxn modelId="{E140FE74-C603-4B29-98AF-41E1943B0BC0}" type="presOf" srcId="{B956C3DC-8DF2-4D77-BDBC-D03CC5BE5FA4}" destId="{86A78F49-A946-4F1B-BF42-8A90B7CBB2A0}" srcOrd="0" destOrd="0" presId="urn:microsoft.com/office/officeart/2005/8/layout/hProcess9"/>
    <dgm:cxn modelId="{44552828-017E-4971-B9BA-875AF24116DF}" type="presOf" srcId="{FD5D8B06-2416-4FE8-BA83-F29CDB0F4C7B}" destId="{2CEB56F5-9F19-42FA-B3C7-FD7A8AA253C5}" srcOrd="0" destOrd="0" presId="urn:microsoft.com/office/officeart/2005/8/layout/hProcess9"/>
    <dgm:cxn modelId="{65459319-0B0A-492B-AAF3-6E0B3197B666}" srcId="{04328487-14EA-48BB-9BE0-6F7F0FC48E51}" destId="{79DEADB8-2A82-45B0-AC62-350D5A15D5AC}" srcOrd="2" destOrd="0" parTransId="{C703ABF2-42E4-4571-8351-CD8CAB51D090}" sibTransId="{5DC22BF2-01AE-421A-925C-D6F459012CA6}"/>
    <dgm:cxn modelId="{5F4C775C-E56F-41AF-B185-8FD77246A165}" type="presOf" srcId="{04328487-14EA-48BB-9BE0-6F7F0FC48E51}" destId="{CBDAD08C-ED37-41B6-9914-C7301E192F13}" srcOrd="0" destOrd="0" presId="urn:microsoft.com/office/officeart/2005/8/layout/hProcess9"/>
    <dgm:cxn modelId="{DA05901C-1AE4-4451-B6B5-FAE6BDF3E1C9}" type="presOf" srcId="{79DEADB8-2A82-45B0-AC62-350D5A15D5AC}" destId="{EDB02CA0-15D4-4D9D-A6CB-11353929B30C}" srcOrd="0" destOrd="0" presId="urn:microsoft.com/office/officeart/2005/8/layout/hProcess9"/>
    <dgm:cxn modelId="{B27505D1-7F73-4B1C-838D-420C9EC61274}" type="presOf" srcId="{CB6605A2-D388-42E6-B0C9-D06B6F0A2C0B}" destId="{4C8D85FD-7116-40AA-990F-44B7048E42FC}" srcOrd="0" destOrd="0" presId="urn:microsoft.com/office/officeart/2005/8/layout/hProcess9"/>
    <dgm:cxn modelId="{B71A4EDE-60B2-409F-81D1-CFA6B2208793}" type="presParOf" srcId="{CBDAD08C-ED37-41B6-9914-C7301E192F13}" destId="{B255CCF2-B9A4-4120-AA68-91C25F264538}" srcOrd="0" destOrd="0" presId="urn:microsoft.com/office/officeart/2005/8/layout/hProcess9"/>
    <dgm:cxn modelId="{BAE4B320-0477-4164-86B6-5E01B9C21550}" type="presParOf" srcId="{CBDAD08C-ED37-41B6-9914-C7301E192F13}" destId="{477DF607-2B18-4D2B-A567-298C1818FE73}" srcOrd="1" destOrd="0" presId="urn:microsoft.com/office/officeart/2005/8/layout/hProcess9"/>
    <dgm:cxn modelId="{323E135B-E50F-4905-A0B7-925A76546F9F}" type="presParOf" srcId="{477DF607-2B18-4D2B-A567-298C1818FE73}" destId="{2CEB56F5-9F19-42FA-B3C7-FD7A8AA253C5}" srcOrd="0" destOrd="0" presId="urn:microsoft.com/office/officeart/2005/8/layout/hProcess9"/>
    <dgm:cxn modelId="{31DE23F5-7ED2-4F1D-B93D-5852792EF87A}" type="presParOf" srcId="{477DF607-2B18-4D2B-A567-298C1818FE73}" destId="{5F088924-A43F-4F76-9243-2B911A2BC0C6}" srcOrd="1" destOrd="0" presId="urn:microsoft.com/office/officeart/2005/8/layout/hProcess9"/>
    <dgm:cxn modelId="{D539C7B4-D0EA-489B-A427-92E9FC865CFF}" type="presParOf" srcId="{477DF607-2B18-4D2B-A567-298C1818FE73}" destId="{4C8D85FD-7116-40AA-990F-44B7048E42FC}" srcOrd="2" destOrd="0" presId="urn:microsoft.com/office/officeart/2005/8/layout/hProcess9"/>
    <dgm:cxn modelId="{4DFC9600-5B89-4838-ACD9-3239FF7F7BC6}" type="presParOf" srcId="{477DF607-2B18-4D2B-A567-298C1818FE73}" destId="{FCA900CB-2A49-4E59-998C-50ADCBF71EC8}" srcOrd="3" destOrd="0" presId="urn:microsoft.com/office/officeart/2005/8/layout/hProcess9"/>
    <dgm:cxn modelId="{24F35D2F-428A-4DD0-AC88-03A236E7EBB2}" type="presParOf" srcId="{477DF607-2B18-4D2B-A567-298C1818FE73}" destId="{EDB02CA0-15D4-4D9D-A6CB-11353929B30C}" srcOrd="4" destOrd="0" presId="urn:microsoft.com/office/officeart/2005/8/layout/hProcess9"/>
    <dgm:cxn modelId="{B8056BDC-6AB3-4073-A7B5-CEE2135C0B3F}" type="presParOf" srcId="{477DF607-2B18-4D2B-A567-298C1818FE73}" destId="{4783F8AC-DA93-4573-93DC-1E4EBC445CC5}" srcOrd="5" destOrd="0" presId="urn:microsoft.com/office/officeart/2005/8/layout/hProcess9"/>
    <dgm:cxn modelId="{09ED6F2E-819C-40A6-9B4E-8FB34F96DC27}" type="presParOf" srcId="{477DF607-2B18-4D2B-A567-298C1818FE73}" destId="{86A78F49-A946-4F1B-BF42-8A90B7CBB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BEF4E-04AA-4874-A89D-2DD757DCDF65}" type="doc">
      <dgm:prSet loTypeId="urn:microsoft.com/office/officeart/2005/8/layout/hList7#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C9978DE9-07F5-4E56-B49D-6A025C1CB0ED}">
      <dgm:prSet custT="1"/>
      <dgm:spPr/>
      <dgm:t>
        <a:bodyPr/>
        <a:lstStyle/>
        <a:p>
          <a:pPr rtl="0"/>
          <a:endParaRPr lang="en-US" sz="1100" dirty="0" smtClean="0"/>
        </a:p>
        <a:p>
          <a:pPr rtl="0"/>
          <a:r>
            <a:rPr lang="bg-BG" sz="1200" dirty="0" smtClean="0"/>
            <a:t>Националните политики за ценообразуване  и реимбурсиране трябва да подсигурят ефикасното използване на ценовия контрол, устойчив пакетот мерки за търсенето и предлагането </a:t>
          </a:r>
          <a:r>
            <a:rPr lang="bg-BG" sz="1200" b="1" dirty="0" smtClean="0"/>
            <a:t>и подходящата среда за ценова конкуренция. </a:t>
          </a:r>
          <a:r>
            <a:rPr lang="en-US" sz="1200" dirty="0" smtClean="0"/>
            <a:t> </a:t>
          </a:r>
          <a:r>
            <a:rPr lang="bg-BG" sz="1200" dirty="0" smtClean="0"/>
            <a:t>Държавите членки трябва да подсигурят принципа, така че органите на държавите членки да регулират цените само на тези лекарства, които са закупуват или реимбурсират от държавата</a:t>
          </a:r>
          <a:r>
            <a:rPr lang="bg-BG" sz="1100" dirty="0" smtClean="0"/>
            <a:t>.</a:t>
          </a:r>
          <a:endParaRPr lang="en-US" sz="1100" dirty="0" smtClean="0"/>
        </a:p>
      </dgm:t>
    </dgm:pt>
    <dgm:pt modelId="{44F5AAC0-D37C-468F-B538-7F3952311EDA}" type="parTrans" cxnId="{A3F7687C-06E8-4CA0-8DAB-5D24EE060448}">
      <dgm:prSet/>
      <dgm:spPr/>
      <dgm:t>
        <a:bodyPr/>
        <a:lstStyle/>
        <a:p>
          <a:endParaRPr lang="bg-BG"/>
        </a:p>
      </dgm:t>
    </dgm:pt>
    <dgm:pt modelId="{6E29BDD3-5544-4C7E-B605-4C0BF05A15DB}" type="sibTrans" cxnId="{A3F7687C-06E8-4CA0-8DAB-5D24EE060448}">
      <dgm:prSet/>
      <dgm:spPr/>
      <dgm:t>
        <a:bodyPr/>
        <a:lstStyle/>
        <a:p>
          <a:endParaRPr lang="bg-BG"/>
        </a:p>
      </dgm:t>
    </dgm:pt>
    <dgm:pt modelId="{9B12259F-41A2-4E60-9B66-61D9296BCADE}">
      <dgm:prSet custT="1"/>
      <dgm:spPr/>
      <dgm:t>
        <a:bodyPr/>
        <a:lstStyle/>
        <a:p>
          <a:pPr rtl="0"/>
          <a:r>
            <a:rPr lang="bg-BG" sz="1400" dirty="0" smtClean="0"/>
            <a:t>Допълнителни познания и опит трябва да бъдат натрупани и обменени  между държавите членки, относно</a:t>
          </a:r>
          <a:r>
            <a:rPr lang="en-US" sz="1400" dirty="0" smtClean="0"/>
            <a:t> … </a:t>
          </a:r>
          <a:r>
            <a:rPr lang="bg-BG" sz="1400" b="1" dirty="0" smtClean="0"/>
            <a:t>ефективното използване на генеричните лекарства</a:t>
          </a:r>
          <a:r>
            <a:rPr lang="en-US" sz="1400" b="1" dirty="0" smtClean="0"/>
            <a:t>.</a:t>
          </a:r>
          <a:r>
            <a:rPr lang="en-US" sz="1400" dirty="0" smtClean="0"/>
            <a:t> </a:t>
          </a:r>
          <a:endParaRPr lang="bg-BG" sz="1400" dirty="0"/>
        </a:p>
      </dgm:t>
    </dgm:pt>
    <dgm:pt modelId="{C5C9D74F-525F-4899-8131-33BA07486ECF}" type="parTrans" cxnId="{C8DFDA9A-B79B-49E3-BE22-E20C4B808F0D}">
      <dgm:prSet/>
      <dgm:spPr/>
      <dgm:t>
        <a:bodyPr/>
        <a:lstStyle/>
        <a:p>
          <a:endParaRPr lang="bg-BG"/>
        </a:p>
      </dgm:t>
    </dgm:pt>
    <dgm:pt modelId="{1E521186-C134-4E93-AA7B-1973ABC2011E}" type="sibTrans" cxnId="{C8DFDA9A-B79B-49E3-BE22-E20C4B808F0D}">
      <dgm:prSet/>
      <dgm:spPr/>
      <dgm:t>
        <a:bodyPr/>
        <a:lstStyle/>
        <a:p>
          <a:endParaRPr lang="bg-BG"/>
        </a:p>
      </dgm:t>
    </dgm:pt>
    <dgm:pt modelId="{59E37E55-29A5-43D1-BAFA-0DAE19A90F41}">
      <dgm:prSet custT="1"/>
      <dgm:spPr/>
      <dgm:t>
        <a:bodyPr/>
        <a:lstStyle/>
        <a:p>
          <a:pPr rtl="0"/>
          <a:r>
            <a:rPr lang="bg-BG" sz="1400" dirty="0" smtClean="0"/>
            <a:t>Националните системи по ценообразуване и реимбурсиране трябва да бъде свързани </a:t>
          </a:r>
          <a:r>
            <a:rPr lang="bg-BG" sz="1400" b="1" dirty="0" smtClean="0"/>
            <a:t>със системи за оценка на истинската стойност</a:t>
          </a:r>
          <a:r>
            <a:rPr lang="bg-BG" sz="1400" dirty="0" smtClean="0"/>
            <a:t> на лекарствата</a:t>
          </a:r>
          <a:endParaRPr lang="bg-BG" sz="1400" dirty="0"/>
        </a:p>
      </dgm:t>
    </dgm:pt>
    <dgm:pt modelId="{97D4E645-33B8-487A-BF20-9DE16FE3703F}" type="parTrans" cxnId="{090C9D1B-E75D-43BA-AA36-FEEF6121D883}">
      <dgm:prSet/>
      <dgm:spPr/>
      <dgm:t>
        <a:bodyPr/>
        <a:lstStyle/>
        <a:p>
          <a:endParaRPr lang="bg-BG"/>
        </a:p>
      </dgm:t>
    </dgm:pt>
    <dgm:pt modelId="{6AEFC4CF-97C5-48E2-9305-10567815CDD9}" type="sibTrans" cxnId="{090C9D1B-E75D-43BA-AA36-FEEF6121D883}">
      <dgm:prSet/>
      <dgm:spPr/>
      <dgm:t>
        <a:bodyPr/>
        <a:lstStyle/>
        <a:p>
          <a:endParaRPr lang="bg-BG"/>
        </a:p>
      </dgm:t>
    </dgm:pt>
    <dgm:pt modelId="{54259D90-99F4-46BB-9CAB-DD8D1CB4F1D1}" type="pres">
      <dgm:prSet presAssocID="{BDBBEF4E-04AA-4874-A89D-2DD757DCDF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D6EAC41-D7C0-4C26-9CED-9A5610A236A0}" type="pres">
      <dgm:prSet presAssocID="{BDBBEF4E-04AA-4874-A89D-2DD757DCDF65}" presName="fgShape" presStyleLbl="fgShp" presStyleIdx="0" presStyleCnt="1" custLinFactNeighborX="423" custLinFactNeighborY="32274"/>
      <dgm:spPr/>
      <dgm:t>
        <a:bodyPr/>
        <a:lstStyle/>
        <a:p>
          <a:endParaRPr lang="bg-BG"/>
        </a:p>
      </dgm:t>
    </dgm:pt>
    <dgm:pt modelId="{A77E66B7-D68F-4167-AC59-505E0A47036B}" type="pres">
      <dgm:prSet presAssocID="{BDBBEF4E-04AA-4874-A89D-2DD757DCDF65}" presName="linComp" presStyleCnt="0"/>
      <dgm:spPr/>
      <dgm:t>
        <a:bodyPr/>
        <a:lstStyle/>
        <a:p>
          <a:endParaRPr lang="bg-BG"/>
        </a:p>
      </dgm:t>
    </dgm:pt>
    <dgm:pt modelId="{BFFB62CA-3DB9-46D8-A16C-A4F88E0FC676}" type="pres">
      <dgm:prSet presAssocID="{C9978DE9-07F5-4E56-B49D-6A025C1CB0ED}" presName="compNode" presStyleCnt="0"/>
      <dgm:spPr/>
      <dgm:t>
        <a:bodyPr/>
        <a:lstStyle/>
        <a:p>
          <a:endParaRPr lang="bg-BG"/>
        </a:p>
      </dgm:t>
    </dgm:pt>
    <dgm:pt modelId="{847E6E56-B648-4ACA-A5BC-258447D46700}" type="pres">
      <dgm:prSet presAssocID="{C9978DE9-07F5-4E56-B49D-6A025C1CB0ED}" presName="bkgdShape" presStyleLbl="node1" presStyleIdx="0" presStyleCnt="3"/>
      <dgm:spPr/>
      <dgm:t>
        <a:bodyPr/>
        <a:lstStyle/>
        <a:p>
          <a:endParaRPr lang="bg-BG"/>
        </a:p>
      </dgm:t>
    </dgm:pt>
    <dgm:pt modelId="{DE59B90F-1DA5-4886-BA6D-03E915B8F20D}" type="pres">
      <dgm:prSet presAssocID="{C9978DE9-07F5-4E56-B49D-6A025C1CB0E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D1DCCB5-48CC-4EDD-B17C-A59ABD34328D}" type="pres">
      <dgm:prSet presAssocID="{C9978DE9-07F5-4E56-B49D-6A025C1CB0ED}" presName="invisiNode" presStyleLbl="node1" presStyleIdx="0" presStyleCnt="3"/>
      <dgm:spPr/>
      <dgm:t>
        <a:bodyPr/>
        <a:lstStyle/>
        <a:p>
          <a:endParaRPr lang="bg-BG"/>
        </a:p>
      </dgm:t>
    </dgm:pt>
    <dgm:pt modelId="{A98F4227-A2F6-491F-92C8-27870D2EA9D6}" type="pres">
      <dgm:prSet presAssocID="{C9978DE9-07F5-4E56-B49D-6A025C1CB0E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10493523-C12F-45D9-8F83-C02B90E2DC1F}" type="pres">
      <dgm:prSet presAssocID="{6E29BDD3-5544-4C7E-B605-4C0BF05A15DB}" presName="sibTrans" presStyleLbl="sibTrans2D1" presStyleIdx="0" presStyleCnt="0"/>
      <dgm:spPr/>
      <dgm:t>
        <a:bodyPr/>
        <a:lstStyle/>
        <a:p>
          <a:endParaRPr lang="bg-BG"/>
        </a:p>
      </dgm:t>
    </dgm:pt>
    <dgm:pt modelId="{A188D370-441F-4869-B82B-10AD285683E9}" type="pres">
      <dgm:prSet presAssocID="{9B12259F-41A2-4E60-9B66-61D9296BCADE}" presName="compNode" presStyleCnt="0"/>
      <dgm:spPr/>
      <dgm:t>
        <a:bodyPr/>
        <a:lstStyle/>
        <a:p>
          <a:endParaRPr lang="bg-BG"/>
        </a:p>
      </dgm:t>
    </dgm:pt>
    <dgm:pt modelId="{6487A484-76CE-4566-BF4B-3CE9174A19CD}" type="pres">
      <dgm:prSet presAssocID="{9B12259F-41A2-4E60-9B66-61D9296BCADE}" presName="bkgdShape" presStyleLbl="node1" presStyleIdx="1" presStyleCnt="3"/>
      <dgm:spPr/>
      <dgm:t>
        <a:bodyPr/>
        <a:lstStyle/>
        <a:p>
          <a:endParaRPr lang="bg-BG"/>
        </a:p>
      </dgm:t>
    </dgm:pt>
    <dgm:pt modelId="{5D216178-AB3B-4160-A7AA-9BF21B6D43F1}" type="pres">
      <dgm:prSet presAssocID="{9B12259F-41A2-4E60-9B66-61D9296BCAD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71943C6-851D-45CD-B272-B0ED53DE4449}" type="pres">
      <dgm:prSet presAssocID="{9B12259F-41A2-4E60-9B66-61D9296BCADE}" presName="invisiNode" presStyleLbl="node1" presStyleIdx="1" presStyleCnt="3"/>
      <dgm:spPr/>
      <dgm:t>
        <a:bodyPr/>
        <a:lstStyle/>
        <a:p>
          <a:endParaRPr lang="bg-BG"/>
        </a:p>
      </dgm:t>
    </dgm:pt>
    <dgm:pt modelId="{B8BC6E68-135B-4B51-94CE-C1694926CC04}" type="pres">
      <dgm:prSet presAssocID="{9B12259F-41A2-4E60-9B66-61D9296BCADE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0703448D-A36A-4A7C-AF8F-DE5F3386BA16}" type="pres">
      <dgm:prSet presAssocID="{1E521186-C134-4E93-AA7B-1973ABC2011E}" presName="sibTrans" presStyleLbl="sibTrans2D1" presStyleIdx="0" presStyleCnt="0"/>
      <dgm:spPr/>
      <dgm:t>
        <a:bodyPr/>
        <a:lstStyle/>
        <a:p>
          <a:endParaRPr lang="bg-BG"/>
        </a:p>
      </dgm:t>
    </dgm:pt>
    <dgm:pt modelId="{5A7BC89E-CA7C-41A1-B5D9-07FF6DA2E52B}" type="pres">
      <dgm:prSet presAssocID="{59E37E55-29A5-43D1-BAFA-0DAE19A90F41}" presName="compNode" presStyleCnt="0"/>
      <dgm:spPr/>
      <dgm:t>
        <a:bodyPr/>
        <a:lstStyle/>
        <a:p>
          <a:endParaRPr lang="bg-BG"/>
        </a:p>
      </dgm:t>
    </dgm:pt>
    <dgm:pt modelId="{F4C20DD0-BBE0-4CE5-801D-EB95B6ED6F26}" type="pres">
      <dgm:prSet presAssocID="{59E37E55-29A5-43D1-BAFA-0DAE19A90F41}" presName="bkgdShape" presStyleLbl="node1" presStyleIdx="2" presStyleCnt="3"/>
      <dgm:spPr/>
      <dgm:t>
        <a:bodyPr/>
        <a:lstStyle/>
        <a:p>
          <a:endParaRPr lang="bg-BG"/>
        </a:p>
      </dgm:t>
    </dgm:pt>
    <dgm:pt modelId="{71A57D44-C7F7-4425-9130-375DD1125FDE}" type="pres">
      <dgm:prSet presAssocID="{59E37E55-29A5-43D1-BAFA-0DAE19A90F4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73CFB36-C006-4655-BCC8-A03285514FB0}" type="pres">
      <dgm:prSet presAssocID="{59E37E55-29A5-43D1-BAFA-0DAE19A90F41}" presName="invisiNode" presStyleLbl="node1" presStyleIdx="2" presStyleCnt="3"/>
      <dgm:spPr/>
      <dgm:t>
        <a:bodyPr/>
        <a:lstStyle/>
        <a:p>
          <a:endParaRPr lang="bg-BG"/>
        </a:p>
      </dgm:t>
    </dgm:pt>
    <dgm:pt modelId="{0EE22E4B-E695-4F54-8895-41BAA08F660E}" type="pres">
      <dgm:prSet presAssocID="{59E37E55-29A5-43D1-BAFA-0DAE19A90F41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7F6DF859-D1D6-4121-8828-72C79B62D214}" type="presOf" srcId="{BDBBEF4E-04AA-4874-A89D-2DD757DCDF65}" destId="{54259D90-99F4-46BB-9CAB-DD8D1CB4F1D1}" srcOrd="0" destOrd="0" presId="urn:microsoft.com/office/officeart/2005/8/layout/hList7#3"/>
    <dgm:cxn modelId="{C05ECDC7-FE79-477E-89B6-D1CE80F8FCD8}" type="presOf" srcId="{C9978DE9-07F5-4E56-B49D-6A025C1CB0ED}" destId="{847E6E56-B648-4ACA-A5BC-258447D46700}" srcOrd="0" destOrd="0" presId="urn:microsoft.com/office/officeart/2005/8/layout/hList7#3"/>
    <dgm:cxn modelId="{0AA7BC3E-A5E9-41A0-9835-B07DA5A2BE27}" type="presOf" srcId="{6E29BDD3-5544-4C7E-B605-4C0BF05A15DB}" destId="{10493523-C12F-45D9-8F83-C02B90E2DC1F}" srcOrd="0" destOrd="0" presId="urn:microsoft.com/office/officeart/2005/8/layout/hList7#3"/>
    <dgm:cxn modelId="{C4F4C18B-579B-45EF-B420-3FC133AC07AE}" type="presOf" srcId="{9B12259F-41A2-4E60-9B66-61D9296BCADE}" destId="{6487A484-76CE-4566-BF4B-3CE9174A19CD}" srcOrd="0" destOrd="0" presId="urn:microsoft.com/office/officeart/2005/8/layout/hList7#3"/>
    <dgm:cxn modelId="{8C67A9CF-905F-4BD7-BDC7-661D9E10C3F5}" type="presOf" srcId="{59E37E55-29A5-43D1-BAFA-0DAE19A90F41}" destId="{F4C20DD0-BBE0-4CE5-801D-EB95B6ED6F26}" srcOrd="0" destOrd="0" presId="urn:microsoft.com/office/officeart/2005/8/layout/hList7#3"/>
    <dgm:cxn modelId="{C3B06761-023A-4E5F-B4E3-014B6639931D}" type="presOf" srcId="{1E521186-C134-4E93-AA7B-1973ABC2011E}" destId="{0703448D-A36A-4A7C-AF8F-DE5F3386BA16}" srcOrd="0" destOrd="0" presId="urn:microsoft.com/office/officeart/2005/8/layout/hList7#3"/>
    <dgm:cxn modelId="{8022DB6A-55C8-4DD6-867A-4D01C8D81044}" type="presOf" srcId="{9B12259F-41A2-4E60-9B66-61D9296BCADE}" destId="{5D216178-AB3B-4160-A7AA-9BF21B6D43F1}" srcOrd="1" destOrd="0" presId="urn:microsoft.com/office/officeart/2005/8/layout/hList7#3"/>
    <dgm:cxn modelId="{A3F7687C-06E8-4CA0-8DAB-5D24EE060448}" srcId="{BDBBEF4E-04AA-4874-A89D-2DD757DCDF65}" destId="{C9978DE9-07F5-4E56-B49D-6A025C1CB0ED}" srcOrd="0" destOrd="0" parTransId="{44F5AAC0-D37C-468F-B538-7F3952311EDA}" sibTransId="{6E29BDD3-5544-4C7E-B605-4C0BF05A15DB}"/>
    <dgm:cxn modelId="{090C9D1B-E75D-43BA-AA36-FEEF6121D883}" srcId="{BDBBEF4E-04AA-4874-A89D-2DD757DCDF65}" destId="{59E37E55-29A5-43D1-BAFA-0DAE19A90F41}" srcOrd="2" destOrd="0" parTransId="{97D4E645-33B8-487A-BF20-9DE16FE3703F}" sibTransId="{6AEFC4CF-97C5-48E2-9305-10567815CDD9}"/>
    <dgm:cxn modelId="{75C8EC28-60CC-408A-A383-E280D3D7E94C}" type="presOf" srcId="{C9978DE9-07F5-4E56-B49D-6A025C1CB0ED}" destId="{DE59B90F-1DA5-4886-BA6D-03E915B8F20D}" srcOrd="1" destOrd="0" presId="urn:microsoft.com/office/officeart/2005/8/layout/hList7#3"/>
    <dgm:cxn modelId="{79B092FB-3B02-4CF9-ACC9-7FD4BE08173B}" type="presOf" srcId="{59E37E55-29A5-43D1-BAFA-0DAE19A90F41}" destId="{71A57D44-C7F7-4425-9130-375DD1125FDE}" srcOrd="1" destOrd="0" presId="urn:microsoft.com/office/officeart/2005/8/layout/hList7#3"/>
    <dgm:cxn modelId="{C8DFDA9A-B79B-49E3-BE22-E20C4B808F0D}" srcId="{BDBBEF4E-04AA-4874-A89D-2DD757DCDF65}" destId="{9B12259F-41A2-4E60-9B66-61D9296BCADE}" srcOrd="1" destOrd="0" parTransId="{C5C9D74F-525F-4899-8131-33BA07486ECF}" sibTransId="{1E521186-C134-4E93-AA7B-1973ABC2011E}"/>
    <dgm:cxn modelId="{5DDADDB2-B51C-4AAF-850C-8BF29383B157}" type="presParOf" srcId="{54259D90-99F4-46BB-9CAB-DD8D1CB4F1D1}" destId="{BD6EAC41-D7C0-4C26-9CED-9A5610A236A0}" srcOrd="0" destOrd="0" presId="urn:microsoft.com/office/officeart/2005/8/layout/hList7#3"/>
    <dgm:cxn modelId="{0E4F3E51-7CED-4DED-A545-B48CAD7FDB16}" type="presParOf" srcId="{54259D90-99F4-46BB-9CAB-DD8D1CB4F1D1}" destId="{A77E66B7-D68F-4167-AC59-505E0A47036B}" srcOrd="1" destOrd="0" presId="urn:microsoft.com/office/officeart/2005/8/layout/hList7#3"/>
    <dgm:cxn modelId="{C71CBA4F-BAD2-4638-8431-EB016A5639EF}" type="presParOf" srcId="{A77E66B7-D68F-4167-AC59-505E0A47036B}" destId="{BFFB62CA-3DB9-46D8-A16C-A4F88E0FC676}" srcOrd="0" destOrd="0" presId="urn:microsoft.com/office/officeart/2005/8/layout/hList7#3"/>
    <dgm:cxn modelId="{168AEB7B-F4B1-445F-95B5-564E27D44981}" type="presParOf" srcId="{BFFB62CA-3DB9-46D8-A16C-A4F88E0FC676}" destId="{847E6E56-B648-4ACA-A5BC-258447D46700}" srcOrd="0" destOrd="0" presId="urn:microsoft.com/office/officeart/2005/8/layout/hList7#3"/>
    <dgm:cxn modelId="{301C4C35-A0B4-4043-9D38-9257BDC110AF}" type="presParOf" srcId="{BFFB62CA-3DB9-46D8-A16C-A4F88E0FC676}" destId="{DE59B90F-1DA5-4886-BA6D-03E915B8F20D}" srcOrd="1" destOrd="0" presId="urn:microsoft.com/office/officeart/2005/8/layout/hList7#3"/>
    <dgm:cxn modelId="{D955CDE2-7008-4802-B644-41C272CF73A2}" type="presParOf" srcId="{BFFB62CA-3DB9-46D8-A16C-A4F88E0FC676}" destId="{FD1DCCB5-48CC-4EDD-B17C-A59ABD34328D}" srcOrd="2" destOrd="0" presId="urn:microsoft.com/office/officeart/2005/8/layout/hList7#3"/>
    <dgm:cxn modelId="{F2E585A0-9C7D-44DF-8065-4BBDF1CE9F81}" type="presParOf" srcId="{BFFB62CA-3DB9-46D8-A16C-A4F88E0FC676}" destId="{A98F4227-A2F6-491F-92C8-27870D2EA9D6}" srcOrd="3" destOrd="0" presId="urn:microsoft.com/office/officeart/2005/8/layout/hList7#3"/>
    <dgm:cxn modelId="{ECDCB75E-9D59-47C8-817B-360FEF097C70}" type="presParOf" srcId="{A77E66B7-D68F-4167-AC59-505E0A47036B}" destId="{10493523-C12F-45D9-8F83-C02B90E2DC1F}" srcOrd="1" destOrd="0" presId="urn:microsoft.com/office/officeart/2005/8/layout/hList7#3"/>
    <dgm:cxn modelId="{D3466A2A-90E1-41A0-93C6-365D42F09135}" type="presParOf" srcId="{A77E66B7-D68F-4167-AC59-505E0A47036B}" destId="{A188D370-441F-4869-B82B-10AD285683E9}" srcOrd="2" destOrd="0" presId="urn:microsoft.com/office/officeart/2005/8/layout/hList7#3"/>
    <dgm:cxn modelId="{1BF24A83-82A4-427A-8F97-B176EFC9E98D}" type="presParOf" srcId="{A188D370-441F-4869-B82B-10AD285683E9}" destId="{6487A484-76CE-4566-BF4B-3CE9174A19CD}" srcOrd="0" destOrd="0" presId="urn:microsoft.com/office/officeart/2005/8/layout/hList7#3"/>
    <dgm:cxn modelId="{FFC8A135-FC1E-4E6F-9D3C-3F57C44AEA5B}" type="presParOf" srcId="{A188D370-441F-4869-B82B-10AD285683E9}" destId="{5D216178-AB3B-4160-A7AA-9BF21B6D43F1}" srcOrd="1" destOrd="0" presId="urn:microsoft.com/office/officeart/2005/8/layout/hList7#3"/>
    <dgm:cxn modelId="{6F3FEDAC-3051-4767-898B-9034A1545FDB}" type="presParOf" srcId="{A188D370-441F-4869-B82B-10AD285683E9}" destId="{871943C6-851D-45CD-B272-B0ED53DE4449}" srcOrd="2" destOrd="0" presId="urn:microsoft.com/office/officeart/2005/8/layout/hList7#3"/>
    <dgm:cxn modelId="{AE4FF970-447C-40D3-A711-2F1DB9524032}" type="presParOf" srcId="{A188D370-441F-4869-B82B-10AD285683E9}" destId="{B8BC6E68-135B-4B51-94CE-C1694926CC04}" srcOrd="3" destOrd="0" presId="urn:microsoft.com/office/officeart/2005/8/layout/hList7#3"/>
    <dgm:cxn modelId="{4E2E4B74-A4F5-49A6-962A-A17E0A15DE98}" type="presParOf" srcId="{A77E66B7-D68F-4167-AC59-505E0A47036B}" destId="{0703448D-A36A-4A7C-AF8F-DE5F3386BA16}" srcOrd="3" destOrd="0" presId="urn:microsoft.com/office/officeart/2005/8/layout/hList7#3"/>
    <dgm:cxn modelId="{5B617840-2886-4C39-B629-949ED815A47A}" type="presParOf" srcId="{A77E66B7-D68F-4167-AC59-505E0A47036B}" destId="{5A7BC89E-CA7C-41A1-B5D9-07FF6DA2E52B}" srcOrd="4" destOrd="0" presId="urn:microsoft.com/office/officeart/2005/8/layout/hList7#3"/>
    <dgm:cxn modelId="{5F7C1FE8-8694-485B-ABFA-C8DD7DAB26FF}" type="presParOf" srcId="{5A7BC89E-CA7C-41A1-B5D9-07FF6DA2E52B}" destId="{F4C20DD0-BBE0-4CE5-801D-EB95B6ED6F26}" srcOrd="0" destOrd="0" presId="urn:microsoft.com/office/officeart/2005/8/layout/hList7#3"/>
    <dgm:cxn modelId="{32A67782-CFA5-47C5-9FFB-8D6AE30B6420}" type="presParOf" srcId="{5A7BC89E-CA7C-41A1-B5D9-07FF6DA2E52B}" destId="{71A57D44-C7F7-4425-9130-375DD1125FDE}" srcOrd="1" destOrd="0" presId="urn:microsoft.com/office/officeart/2005/8/layout/hList7#3"/>
    <dgm:cxn modelId="{93BF0BF8-C568-4FC0-A73B-A49BB8C92118}" type="presParOf" srcId="{5A7BC89E-CA7C-41A1-B5D9-07FF6DA2E52B}" destId="{B73CFB36-C006-4655-BCC8-A03285514FB0}" srcOrd="2" destOrd="0" presId="urn:microsoft.com/office/officeart/2005/8/layout/hList7#3"/>
    <dgm:cxn modelId="{EA26D664-60AD-4711-9BE0-1A52C38BF600}" type="presParOf" srcId="{5A7BC89E-CA7C-41A1-B5D9-07FF6DA2E52B}" destId="{0EE22E4B-E695-4F54-8895-41BAA08F660E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C32B43-EC5E-47B4-8A7E-CF6C2897E4F2}" type="doc">
      <dgm:prSet loTypeId="urn:microsoft.com/office/officeart/2005/8/layout/hList7#4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E74B986A-A90E-4EB4-8546-970EFD480147}">
      <dgm:prSet/>
      <dgm:spPr/>
      <dgm:t>
        <a:bodyPr/>
        <a:lstStyle/>
        <a:p>
          <a:pPr rtl="0"/>
          <a:r>
            <a:rPr lang="ru-RU" dirty="0" smtClean="0"/>
            <a:t>Всички заинтересовани участници, включително националните компетентни органи, Комисията, обществено заинтересовани страни, промишлеността, следва да </a:t>
          </a:r>
          <a:r>
            <a:rPr lang="ru-RU" b="1" dirty="0" smtClean="0"/>
            <a:t>осигурят високо качество на информацията</a:t>
          </a:r>
          <a:r>
            <a:rPr lang="en-US" b="1" dirty="0" smtClean="0"/>
            <a:t>…</a:t>
          </a:r>
          <a:endParaRPr lang="bg-BG" b="1" dirty="0"/>
        </a:p>
      </dgm:t>
    </dgm:pt>
    <dgm:pt modelId="{43968496-F5F0-459B-A0B7-5B5B920FF638}" type="parTrans" cxnId="{9874B75F-B704-4FC1-B23B-A765193D5468}">
      <dgm:prSet/>
      <dgm:spPr/>
      <dgm:t>
        <a:bodyPr/>
        <a:lstStyle/>
        <a:p>
          <a:endParaRPr lang="bg-BG"/>
        </a:p>
      </dgm:t>
    </dgm:pt>
    <dgm:pt modelId="{42BBA7F0-3440-4751-B5EB-CCD6F2D675B5}" type="sibTrans" cxnId="{9874B75F-B704-4FC1-B23B-A765193D5468}">
      <dgm:prSet/>
      <dgm:spPr/>
      <dgm:t>
        <a:bodyPr/>
        <a:lstStyle/>
        <a:p>
          <a:endParaRPr lang="bg-BG"/>
        </a:p>
      </dgm:t>
    </dgm:pt>
    <dgm:pt modelId="{8323BA3A-D38B-4681-9AE4-07028DF8E3A4}">
      <dgm:prSet/>
      <dgm:spPr/>
      <dgm:t>
        <a:bodyPr/>
        <a:lstStyle/>
        <a:p>
          <a:pPr rtl="0"/>
          <a:r>
            <a:rPr lang="ru-RU" dirty="0" smtClean="0"/>
            <a:t>Форумът признава добавената стойност за пациенти и граждани от предоставянето на </a:t>
          </a:r>
          <a:r>
            <a:rPr lang="ru-RU" b="1" dirty="0" smtClean="0"/>
            <a:t>информация за заболяванията съвместно с информация за различните възможности за лекарствено лечение</a:t>
          </a:r>
          <a:r>
            <a:rPr lang="ru-RU" dirty="0" smtClean="0"/>
            <a:t>.
</a:t>
          </a:r>
          <a:endParaRPr lang="bg-BG" dirty="0"/>
        </a:p>
      </dgm:t>
    </dgm:pt>
    <dgm:pt modelId="{001C0AB5-DB44-46E4-BD33-FF1B46B5DF0B}" type="parTrans" cxnId="{7043AFF4-62A0-4D44-B5FC-4C54680B8A9A}">
      <dgm:prSet/>
      <dgm:spPr/>
      <dgm:t>
        <a:bodyPr/>
        <a:lstStyle/>
        <a:p>
          <a:endParaRPr lang="bg-BG"/>
        </a:p>
      </dgm:t>
    </dgm:pt>
    <dgm:pt modelId="{A877AF82-22DC-4E36-851A-B3864F59F543}" type="sibTrans" cxnId="{7043AFF4-62A0-4D44-B5FC-4C54680B8A9A}">
      <dgm:prSet/>
      <dgm:spPr/>
      <dgm:t>
        <a:bodyPr/>
        <a:lstStyle/>
        <a:p>
          <a:endParaRPr lang="bg-BG"/>
        </a:p>
      </dgm:t>
    </dgm:pt>
    <dgm:pt modelId="{106EAF13-C834-425D-A248-D3FC17B055B5}">
      <dgm:prSet/>
      <dgm:spPr/>
      <dgm:t>
        <a:bodyPr/>
        <a:lstStyle/>
        <a:p>
          <a:pPr rtl="0"/>
          <a:r>
            <a:rPr lang="ru-RU" dirty="0" smtClean="0"/>
            <a:t>Държавите-членки, заинтересованите страни и Комисията следва да ускорят ангажираността си към </a:t>
          </a:r>
          <a:r>
            <a:rPr lang="ru-RU" b="1" dirty="0" smtClean="0"/>
            <a:t>предлагането на информация за гражданите в ефективни комуникационни формати</a:t>
          </a:r>
          <a:r>
            <a:rPr lang="ru-RU" dirty="0" smtClean="0"/>
            <a:t>.</a:t>
          </a:r>
          <a:endParaRPr lang="bg-BG" b="1" dirty="0"/>
        </a:p>
      </dgm:t>
    </dgm:pt>
    <dgm:pt modelId="{B747B307-17FB-40A7-8095-CC92ABB5716D}" type="parTrans" cxnId="{3FBBAFE7-9125-4639-8E5B-390600621C58}">
      <dgm:prSet/>
      <dgm:spPr/>
      <dgm:t>
        <a:bodyPr/>
        <a:lstStyle/>
        <a:p>
          <a:endParaRPr lang="bg-BG"/>
        </a:p>
      </dgm:t>
    </dgm:pt>
    <dgm:pt modelId="{6F2DA9C0-D827-4824-A12E-18E9AD124B1F}" type="sibTrans" cxnId="{3FBBAFE7-9125-4639-8E5B-390600621C58}">
      <dgm:prSet/>
      <dgm:spPr/>
      <dgm:t>
        <a:bodyPr/>
        <a:lstStyle/>
        <a:p>
          <a:endParaRPr lang="bg-BG"/>
        </a:p>
      </dgm:t>
    </dgm:pt>
    <dgm:pt modelId="{ADDBEE8D-E9E6-4C85-8500-B42F3D652C97}" type="pres">
      <dgm:prSet presAssocID="{88C32B43-EC5E-47B4-8A7E-CF6C2897E4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6AF2BC9-987A-4BAB-9134-7298AEE6E7B0}" type="pres">
      <dgm:prSet presAssocID="{88C32B43-EC5E-47B4-8A7E-CF6C2897E4F2}" presName="fgShape" presStyleLbl="fgShp" presStyleIdx="0" presStyleCnt="1"/>
      <dgm:spPr/>
      <dgm:t>
        <a:bodyPr/>
        <a:lstStyle/>
        <a:p>
          <a:endParaRPr lang="bg-BG"/>
        </a:p>
      </dgm:t>
    </dgm:pt>
    <dgm:pt modelId="{D8AC1914-05F1-4D8D-AD5D-F1DDD34F578D}" type="pres">
      <dgm:prSet presAssocID="{88C32B43-EC5E-47B4-8A7E-CF6C2897E4F2}" presName="linComp" presStyleCnt="0"/>
      <dgm:spPr/>
      <dgm:t>
        <a:bodyPr/>
        <a:lstStyle/>
        <a:p>
          <a:endParaRPr lang="bg-BG"/>
        </a:p>
      </dgm:t>
    </dgm:pt>
    <dgm:pt modelId="{9AB98649-1013-47C7-A48C-60DE64D35098}" type="pres">
      <dgm:prSet presAssocID="{E74B986A-A90E-4EB4-8546-970EFD480147}" presName="compNode" presStyleCnt="0"/>
      <dgm:spPr/>
      <dgm:t>
        <a:bodyPr/>
        <a:lstStyle/>
        <a:p>
          <a:endParaRPr lang="bg-BG"/>
        </a:p>
      </dgm:t>
    </dgm:pt>
    <dgm:pt modelId="{08DCD769-C064-41E8-AA62-B820E0AF5C60}" type="pres">
      <dgm:prSet presAssocID="{E74B986A-A90E-4EB4-8546-970EFD480147}" presName="bkgdShape" presStyleLbl="node1" presStyleIdx="0" presStyleCnt="3" custLinFactNeighborX="-2358" custLinFactNeighborY="4373"/>
      <dgm:spPr/>
      <dgm:t>
        <a:bodyPr/>
        <a:lstStyle/>
        <a:p>
          <a:endParaRPr lang="bg-BG"/>
        </a:p>
      </dgm:t>
    </dgm:pt>
    <dgm:pt modelId="{4B1D7EF6-429C-4FE7-AE36-B34CD8FF9BE7}" type="pres">
      <dgm:prSet presAssocID="{E74B986A-A90E-4EB4-8546-970EFD48014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CA6FA8D-2FA3-48D0-9AC6-3DD62BEFAFBF}" type="pres">
      <dgm:prSet presAssocID="{E74B986A-A90E-4EB4-8546-970EFD480147}" presName="invisiNode" presStyleLbl="node1" presStyleIdx="0" presStyleCnt="3"/>
      <dgm:spPr/>
      <dgm:t>
        <a:bodyPr/>
        <a:lstStyle/>
        <a:p>
          <a:endParaRPr lang="bg-BG"/>
        </a:p>
      </dgm:t>
    </dgm:pt>
    <dgm:pt modelId="{6F66F3CC-018D-4E91-B755-4622648CF0E6}" type="pres">
      <dgm:prSet presAssocID="{E74B986A-A90E-4EB4-8546-970EFD48014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E4017079-CB9D-4DF7-B107-4A05EA39430A}" type="pres">
      <dgm:prSet presAssocID="{42BBA7F0-3440-4751-B5EB-CCD6F2D675B5}" presName="sibTrans" presStyleLbl="sibTrans2D1" presStyleIdx="0" presStyleCnt="0"/>
      <dgm:spPr/>
      <dgm:t>
        <a:bodyPr/>
        <a:lstStyle/>
        <a:p>
          <a:endParaRPr lang="bg-BG"/>
        </a:p>
      </dgm:t>
    </dgm:pt>
    <dgm:pt modelId="{8BF449B8-A5C3-4074-85FC-6D5BE68B8BEC}" type="pres">
      <dgm:prSet presAssocID="{8323BA3A-D38B-4681-9AE4-07028DF8E3A4}" presName="compNode" presStyleCnt="0"/>
      <dgm:spPr/>
      <dgm:t>
        <a:bodyPr/>
        <a:lstStyle/>
        <a:p>
          <a:endParaRPr lang="bg-BG"/>
        </a:p>
      </dgm:t>
    </dgm:pt>
    <dgm:pt modelId="{939E56BA-EFF9-474F-AA3D-42F40C5955FF}" type="pres">
      <dgm:prSet presAssocID="{8323BA3A-D38B-4681-9AE4-07028DF8E3A4}" presName="bkgdShape" presStyleLbl="node1" presStyleIdx="1" presStyleCnt="3"/>
      <dgm:spPr/>
      <dgm:t>
        <a:bodyPr/>
        <a:lstStyle/>
        <a:p>
          <a:endParaRPr lang="bg-BG"/>
        </a:p>
      </dgm:t>
    </dgm:pt>
    <dgm:pt modelId="{BF210FD0-52EC-4B26-AD1E-07AD89BA8F5D}" type="pres">
      <dgm:prSet presAssocID="{8323BA3A-D38B-4681-9AE4-07028DF8E3A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0738080-1285-4921-B8CA-23B0928794BA}" type="pres">
      <dgm:prSet presAssocID="{8323BA3A-D38B-4681-9AE4-07028DF8E3A4}" presName="invisiNode" presStyleLbl="node1" presStyleIdx="1" presStyleCnt="3"/>
      <dgm:spPr/>
      <dgm:t>
        <a:bodyPr/>
        <a:lstStyle/>
        <a:p>
          <a:endParaRPr lang="bg-BG"/>
        </a:p>
      </dgm:t>
    </dgm:pt>
    <dgm:pt modelId="{64CCF4DB-9183-467D-BACA-123FCD320F98}" type="pres">
      <dgm:prSet presAssocID="{8323BA3A-D38B-4681-9AE4-07028DF8E3A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D0B01B0A-2DB7-4C41-9F3C-E52300D234D3}" type="pres">
      <dgm:prSet presAssocID="{A877AF82-22DC-4E36-851A-B3864F59F543}" presName="sibTrans" presStyleLbl="sibTrans2D1" presStyleIdx="0" presStyleCnt="0"/>
      <dgm:spPr/>
      <dgm:t>
        <a:bodyPr/>
        <a:lstStyle/>
        <a:p>
          <a:endParaRPr lang="bg-BG"/>
        </a:p>
      </dgm:t>
    </dgm:pt>
    <dgm:pt modelId="{355EF1EB-F3DE-4638-8281-3F9A0557DCB2}" type="pres">
      <dgm:prSet presAssocID="{106EAF13-C834-425D-A248-D3FC17B055B5}" presName="compNode" presStyleCnt="0"/>
      <dgm:spPr/>
      <dgm:t>
        <a:bodyPr/>
        <a:lstStyle/>
        <a:p>
          <a:endParaRPr lang="bg-BG"/>
        </a:p>
      </dgm:t>
    </dgm:pt>
    <dgm:pt modelId="{DB648684-F46F-4099-88B4-7C0D4D85303E}" type="pres">
      <dgm:prSet presAssocID="{106EAF13-C834-425D-A248-D3FC17B055B5}" presName="bkgdShape" presStyleLbl="node1" presStyleIdx="2" presStyleCnt="3"/>
      <dgm:spPr/>
      <dgm:t>
        <a:bodyPr/>
        <a:lstStyle/>
        <a:p>
          <a:endParaRPr lang="bg-BG"/>
        </a:p>
      </dgm:t>
    </dgm:pt>
    <dgm:pt modelId="{B18FEF67-6526-4F74-86A6-327018BD304E}" type="pres">
      <dgm:prSet presAssocID="{106EAF13-C834-425D-A248-D3FC17B055B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D5F2020-0862-4764-A2C9-B438E63F84F0}" type="pres">
      <dgm:prSet presAssocID="{106EAF13-C834-425D-A248-D3FC17B055B5}" presName="invisiNode" presStyleLbl="node1" presStyleIdx="2" presStyleCnt="3"/>
      <dgm:spPr/>
      <dgm:t>
        <a:bodyPr/>
        <a:lstStyle/>
        <a:p>
          <a:endParaRPr lang="bg-BG"/>
        </a:p>
      </dgm:t>
    </dgm:pt>
    <dgm:pt modelId="{C5130007-077B-4B54-B29D-4D29133C7D9F}" type="pres">
      <dgm:prSet presAssocID="{106EAF13-C834-425D-A248-D3FC17B055B5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E4BBD975-2F46-4D3F-A325-0B4C4E8D6A25}" type="presOf" srcId="{E74B986A-A90E-4EB4-8546-970EFD480147}" destId="{08DCD769-C064-41E8-AA62-B820E0AF5C60}" srcOrd="0" destOrd="0" presId="urn:microsoft.com/office/officeart/2005/8/layout/hList7#4"/>
    <dgm:cxn modelId="{BBE1E57E-E410-4872-A8A0-4CE5787633AD}" type="presOf" srcId="{106EAF13-C834-425D-A248-D3FC17B055B5}" destId="{B18FEF67-6526-4F74-86A6-327018BD304E}" srcOrd="1" destOrd="0" presId="urn:microsoft.com/office/officeart/2005/8/layout/hList7#4"/>
    <dgm:cxn modelId="{9874B75F-B704-4FC1-B23B-A765193D5468}" srcId="{88C32B43-EC5E-47B4-8A7E-CF6C2897E4F2}" destId="{E74B986A-A90E-4EB4-8546-970EFD480147}" srcOrd="0" destOrd="0" parTransId="{43968496-F5F0-459B-A0B7-5B5B920FF638}" sibTransId="{42BBA7F0-3440-4751-B5EB-CCD6F2D675B5}"/>
    <dgm:cxn modelId="{0139985D-68DE-43B7-AD62-276E5A8FD611}" type="presOf" srcId="{8323BA3A-D38B-4681-9AE4-07028DF8E3A4}" destId="{939E56BA-EFF9-474F-AA3D-42F40C5955FF}" srcOrd="0" destOrd="0" presId="urn:microsoft.com/office/officeart/2005/8/layout/hList7#4"/>
    <dgm:cxn modelId="{5FC5321B-F7E7-4AE8-8D5E-D33F0D2BA9C4}" type="presOf" srcId="{E74B986A-A90E-4EB4-8546-970EFD480147}" destId="{4B1D7EF6-429C-4FE7-AE36-B34CD8FF9BE7}" srcOrd="1" destOrd="0" presId="urn:microsoft.com/office/officeart/2005/8/layout/hList7#4"/>
    <dgm:cxn modelId="{440E082B-BB3D-4A52-85CE-B03B7494CE0C}" type="presOf" srcId="{8323BA3A-D38B-4681-9AE4-07028DF8E3A4}" destId="{BF210FD0-52EC-4B26-AD1E-07AD89BA8F5D}" srcOrd="1" destOrd="0" presId="urn:microsoft.com/office/officeart/2005/8/layout/hList7#4"/>
    <dgm:cxn modelId="{A0016745-914E-422B-B650-BB83ADE65354}" type="presOf" srcId="{106EAF13-C834-425D-A248-D3FC17B055B5}" destId="{DB648684-F46F-4099-88B4-7C0D4D85303E}" srcOrd="0" destOrd="0" presId="urn:microsoft.com/office/officeart/2005/8/layout/hList7#4"/>
    <dgm:cxn modelId="{7043AFF4-62A0-4D44-B5FC-4C54680B8A9A}" srcId="{88C32B43-EC5E-47B4-8A7E-CF6C2897E4F2}" destId="{8323BA3A-D38B-4681-9AE4-07028DF8E3A4}" srcOrd="1" destOrd="0" parTransId="{001C0AB5-DB44-46E4-BD33-FF1B46B5DF0B}" sibTransId="{A877AF82-22DC-4E36-851A-B3864F59F543}"/>
    <dgm:cxn modelId="{DD7C784D-6B8F-43DA-B89D-DD43556F3723}" type="presOf" srcId="{42BBA7F0-3440-4751-B5EB-CCD6F2D675B5}" destId="{E4017079-CB9D-4DF7-B107-4A05EA39430A}" srcOrd="0" destOrd="0" presId="urn:microsoft.com/office/officeart/2005/8/layout/hList7#4"/>
    <dgm:cxn modelId="{0A606810-B030-4D47-97BF-89BC3538E319}" type="presOf" srcId="{A877AF82-22DC-4E36-851A-B3864F59F543}" destId="{D0B01B0A-2DB7-4C41-9F3C-E52300D234D3}" srcOrd="0" destOrd="0" presId="urn:microsoft.com/office/officeart/2005/8/layout/hList7#4"/>
    <dgm:cxn modelId="{43B61FF1-166D-4485-95A7-EB093270115B}" type="presOf" srcId="{88C32B43-EC5E-47B4-8A7E-CF6C2897E4F2}" destId="{ADDBEE8D-E9E6-4C85-8500-B42F3D652C97}" srcOrd="0" destOrd="0" presId="urn:microsoft.com/office/officeart/2005/8/layout/hList7#4"/>
    <dgm:cxn modelId="{3FBBAFE7-9125-4639-8E5B-390600621C58}" srcId="{88C32B43-EC5E-47B4-8A7E-CF6C2897E4F2}" destId="{106EAF13-C834-425D-A248-D3FC17B055B5}" srcOrd="2" destOrd="0" parTransId="{B747B307-17FB-40A7-8095-CC92ABB5716D}" sibTransId="{6F2DA9C0-D827-4824-A12E-18E9AD124B1F}"/>
    <dgm:cxn modelId="{BED25CB7-B2AC-47A3-A6B0-6AAA3CE6DD76}" type="presParOf" srcId="{ADDBEE8D-E9E6-4C85-8500-B42F3D652C97}" destId="{16AF2BC9-987A-4BAB-9134-7298AEE6E7B0}" srcOrd="0" destOrd="0" presId="urn:microsoft.com/office/officeart/2005/8/layout/hList7#4"/>
    <dgm:cxn modelId="{7D32347C-C4E2-40FA-BA27-D9679D1ADB6C}" type="presParOf" srcId="{ADDBEE8D-E9E6-4C85-8500-B42F3D652C97}" destId="{D8AC1914-05F1-4D8D-AD5D-F1DDD34F578D}" srcOrd="1" destOrd="0" presId="urn:microsoft.com/office/officeart/2005/8/layout/hList7#4"/>
    <dgm:cxn modelId="{D7999809-2EE0-4ADC-9354-1775D7A792B2}" type="presParOf" srcId="{D8AC1914-05F1-4D8D-AD5D-F1DDD34F578D}" destId="{9AB98649-1013-47C7-A48C-60DE64D35098}" srcOrd="0" destOrd="0" presId="urn:microsoft.com/office/officeart/2005/8/layout/hList7#4"/>
    <dgm:cxn modelId="{FF0125D0-0D06-40D6-B3EE-CDFDE791CFDB}" type="presParOf" srcId="{9AB98649-1013-47C7-A48C-60DE64D35098}" destId="{08DCD769-C064-41E8-AA62-B820E0AF5C60}" srcOrd="0" destOrd="0" presId="urn:microsoft.com/office/officeart/2005/8/layout/hList7#4"/>
    <dgm:cxn modelId="{712FC3F6-D18F-4A01-87E0-0A0E2F6954F4}" type="presParOf" srcId="{9AB98649-1013-47C7-A48C-60DE64D35098}" destId="{4B1D7EF6-429C-4FE7-AE36-B34CD8FF9BE7}" srcOrd="1" destOrd="0" presId="urn:microsoft.com/office/officeart/2005/8/layout/hList7#4"/>
    <dgm:cxn modelId="{BFC129A4-90A4-4901-BC81-060D719E3578}" type="presParOf" srcId="{9AB98649-1013-47C7-A48C-60DE64D35098}" destId="{ACA6FA8D-2FA3-48D0-9AC6-3DD62BEFAFBF}" srcOrd="2" destOrd="0" presId="urn:microsoft.com/office/officeart/2005/8/layout/hList7#4"/>
    <dgm:cxn modelId="{F22865E4-C1E4-4079-92D2-CFDC745DD463}" type="presParOf" srcId="{9AB98649-1013-47C7-A48C-60DE64D35098}" destId="{6F66F3CC-018D-4E91-B755-4622648CF0E6}" srcOrd="3" destOrd="0" presId="urn:microsoft.com/office/officeart/2005/8/layout/hList7#4"/>
    <dgm:cxn modelId="{B4A222F4-1660-494C-8F21-7B4B43E5F6A8}" type="presParOf" srcId="{D8AC1914-05F1-4D8D-AD5D-F1DDD34F578D}" destId="{E4017079-CB9D-4DF7-B107-4A05EA39430A}" srcOrd="1" destOrd="0" presId="urn:microsoft.com/office/officeart/2005/8/layout/hList7#4"/>
    <dgm:cxn modelId="{2EC03E25-728F-4682-B244-090FDA983CBA}" type="presParOf" srcId="{D8AC1914-05F1-4D8D-AD5D-F1DDD34F578D}" destId="{8BF449B8-A5C3-4074-85FC-6D5BE68B8BEC}" srcOrd="2" destOrd="0" presId="urn:microsoft.com/office/officeart/2005/8/layout/hList7#4"/>
    <dgm:cxn modelId="{136C839E-D614-4D7C-B214-3D8A7F5216A3}" type="presParOf" srcId="{8BF449B8-A5C3-4074-85FC-6D5BE68B8BEC}" destId="{939E56BA-EFF9-474F-AA3D-42F40C5955FF}" srcOrd="0" destOrd="0" presId="urn:microsoft.com/office/officeart/2005/8/layout/hList7#4"/>
    <dgm:cxn modelId="{AE04A53D-2F6F-4CD9-A570-478D8C378592}" type="presParOf" srcId="{8BF449B8-A5C3-4074-85FC-6D5BE68B8BEC}" destId="{BF210FD0-52EC-4B26-AD1E-07AD89BA8F5D}" srcOrd="1" destOrd="0" presId="urn:microsoft.com/office/officeart/2005/8/layout/hList7#4"/>
    <dgm:cxn modelId="{2CC04D36-4470-428D-938F-5A91A5D30662}" type="presParOf" srcId="{8BF449B8-A5C3-4074-85FC-6D5BE68B8BEC}" destId="{10738080-1285-4921-B8CA-23B0928794BA}" srcOrd="2" destOrd="0" presId="urn:microsoft.com/office/officeart/2005/8/layout/hList7#4"/>
    <dgm:cxn modelId="{CD158358-E303-4F9D-9C81-E76E3DE074E8}" type="presParOf" srcId="{8BF449B8-A5C3-4074-85FC-6D5BE68B8BEC}" destId="{64CCF4DB-9183-467D-BACA-123FCD320F98}" srcOrd="3" destOrd="0" presId="urn:microsoft.com/office/officeart/2005/8/layout/hList7#4"/>
    <dgm:cxn modelId="{7F2C6C7B-2BD8-4C70-AB5A-6854E06D5EFA}" type="presParOf" srcId="{D8AC1914-05F1-4D8D-AD5D-F1DDD34F578D}" destId="{D0B01B0A-2DB7-4C41-9F3C-E52300D234D3}" srcOrd="3" destOrd="0" presId="urn:microsoft.com/office/officeart/2005/8/layout/hList7#4"/>
    <dgm:cxn modelId="{75A9BC00-C436-4FFD-B228-8E0B726B4296}" type="presParOf" srcId="{D8AC1914-05F1-4D8D-AD5D-F1DDD34F578D}" destId="{355EF1EB-F3DE-4638-8281-3F9A0557DCB2}" srcOrd="4" destOrd="0" presId="urn:microsoft.com/office/officeart/2005/8/layout/hList7#4"/>
    <dgm:cxn modelId="{0FABDE35-EA20-4A23-B086-8836391BE8DF}" type="presParOf" srcId="{355EF1EB-F3DE-4638-8281-3F9A0557DCB2}" destId="{DB648684-F46F-4099-88B4-7C0D4D85303E}" srcOrd="0" destOrd="0" presId="urn:microsoft.com/office/officeart/2005/8/layout/hList7#4"/>
    <dgm:cxn modelId="{C9938BE1-7B29-415C-9618-202D4E0525D5}" type="presParOf" srcId="{355EF1EB-F3DE-4638-8281-3F9A0557DCB2}" destId="{B18FEF67-6526-4F74-86A6-327018BD304E}" srcOrd="1" destOrd="0" presId="urn:microsoft.com/office/officeart/2005/8/layout/hList7#4"/>
    <dgm:cxn modelId="{E9F56F6C-4090-40EA-9D6F-B695E6E8BD0E}" type="presParOf" srcId="{355EF1EB-F3DE-4638-8281-3F9A0557DCB2}" destId="{FD5F2020-0862-4764-A2C9-B438E63F84F0}" srcOrd="2" destOrd="0" presId="urn:microsoft.com/office/officeart/2005/8/layout/hList7#4"/>
    <dgm:cxn modelId="{C34152E2-CDAE-4414-A515-6F2428754136}" type="presParOf" srcId="{355EF1EB-F3DE-4638-8281-3F9A0557DCB2}" destId="{C5130007-077B-4B54-B29D-4D29133C7D9F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7688E3-85D1-4F36-BE84-F3DF16B47C39}" type="doc">
      <dgm:prSet loTypeId="urn:microsoft.com/office/officeart/2005/8/layout/cycle3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B450725E-3371-4B7B-A3AE-8E07AA8873B7}">
      <dgm:prSet custT="1"/>
      <dgm:spPr/>
      <dgm:t>
        <a:bodyPr/>
        <a:lstStyle/>
        <a:p>
          <a:pPr rtl="0"/>
          <a:r>
            <a:rPr lang="ru-RU" sz="1200" b="1" dirty="0" smtClean="0"/>
            <a:t>Важно е да се разбира и разглежда фармацевтичния пазар като сложна динамична система</a:t>
          </a:r>
          <a:endParaRPr lang="bg-BG" sz="1200" b="1" dirty="0"/>
        </a:p>
      </dgm:t>
    </dgm:pt>
    <dgm:pt modelId="{B2D2866E-FF54-4424-B2C0-EF47471EBAC6}" type="parTrans" cxnId="{D7C62A1D-C519-437C-B1B5-CE5C172EFE59}">
      <dgm:prSet/>
      <dgm:spPr/>
      <dgm:t>
        <a:bodyPr/>
        <a:lstStyle/>
        <a:p>
          <a:endParaRPr lang="bg-BG" sz="1100"/>
        </a:p>
      </dgm:t>
    </dgm:pt>
    <dgm:pt modelId="{906B5F66-817C-49AC-962D-FAB70A2F4A5A}" type="sibTrans" cxnId="{D7C62A1D-C519-437C-B1B5-CE5C172EFE59}">
      <dgm:prSet/>
      <dgm:spPr/>
      <dgm:t>
        <a:bodyPr/>
        <a:lstStyle/>
        <a:p>
          <a:endParaRPr lang="bg-BG" sz="1100"/>
        </a:p>
      </dgm:t>
    </dgm:pt>
    <dgm:pt modelId="{A57708B5-A20D-4DB4-BC1B-2BC7F199105F}">
      <dgm:prSet custT="1"/>
      <dgm:spPr/>
      <dgm:t>
        <a:bodyPr/>
        <a:lstStyle/>
        <a:p>
          <a:pPr rtl="0"/>
          <a:r>
            <a:rPr lang="ru-RU" sz="1100" b="1" dirty="0" smtClean="0"/>
            <a:t>Навременното навлизане на генерични лекарства, съчетано със стимули за предписването </a:t>
          </a:r>
          <a:r>
            <a:rPr lang="ru-RU" sz="1100" dirty="0" smtClean="0"/>
            <a:t>им, могатда бъдат мощни движещи фактори за постигане на желаните цели  в здравеопазването</a:t>
          </a:r>
          <a:endParaRPr lang="bg-BG" sz="1100" dirty="0"/>
        </a:p>
      </dgm:t>
    </dgm:pt>
    <dgm:pt modelId="{896DBA89-C43C-4AD3-9BD1-DF64E2FB3A0F}" type="parTrans" cxnId="{4C36C14C-01B1-4754-A341-B526828CB4B7}">
      <dgm:prSet/>
      <dgm:spPr/>
      <dgm:t>
        <a:bodyPr/>
        <a:lstStyle/>
        <a:p>
          <a:endParaRPr lang="bg-BG" sz="1100"/>
        </a:p>
      </dgm:t>
    </dgm:pt>
    <dgm:pt modelId="{535A0EC7-5B12-44A0-8313-105039EE416D}" type="sibTrans" cxnId="{4C36C14C-01B1-4754-A341-B526828CB4B7}">
      <dgm:prSet/>
      <dgm:spPr/>
      <dgm:t>
        <a:bodyPr/>
        <a:lstStyle/>
        <a:p>
          <a:endParaRPr lang="bg-BG" sz="1100"/>
        </a:p>
      </dgm:t>
    </dgm:pt>
    <dgm:pt modelId="{BB93D889-AF1B-4E5A-A439-9821DE764D63}">
      <dgm:prSet custT="1"/>
      <dgm:spPr/>
      <dgm:t>
        <a:bodyPr/>
        <a:lstStyle/>
        <a:p>
          <a:pPr rtl="0"/>
          <a:r>
            <a:rPr lang="bg-BG" sz="1100" b="1" dirty="0" smtClean="0"/>
            <a:t>Стимулиране на предписването на генерични лекарства </a:t>
          </a:r>
          <a:r>
            <a:rPr lang="bg-BG" sz="1100" dirty="0" smtClean="0"/>
            <a:t>води до увеличаване на лекуваните пациенти в пъти</a:t>
          </a:r>
          <a:endParaRPr lang="bg-BG" sz="1100" dirty="0"/>
        </a:p>
      </dgm:t>
    </dgm:pt>
    <dgm:pt modelId="{25EE64B3-9AE2-421A-9444-F2AA2936988B}" type="parTrans" cxnId="{5B3EBFB7-FFDC-4EC5-96EC-A131F7D9E10B}">
      <dgm:prSet/>
      <dgm:spPr/>
      <dgm:t>
        <a:bodyPr/>
        <a:lstStyle/>
        <a:p>
          <a:endParaRPr lang="bg-BG" sz="1100"/>
        </a:p>
      </dgm:t>
    </dgm:pt>
    <dgm:pt modelId="{976C1DB2-F5B5-4D6D-9BEA-10C610CEC026}" type="sibTrans" cxnId="{5B3EBFB7-FFDC-4EC5-96EC-A131F7D9E10B}">
      <dgm:prSet/>
      <dgm:spPr/>
      <dgm:t>
        <a:bodyPr/>
        <a:lstStyle/>
        <a:p>
          <a:endParaRPr lang="bg-BG" sz="1100"/>
        </a:p>
      </dgm:t>
    </dgm:pt>
    <dgm:pt modelId="{65403017-A5FB-4E0E-975C-9173B20D2CCD}">
      <dgm:prSet custT="1"/>
      <dgm:spPr/>
      <dgm:t>
        <a:bodyPr/>
        <a:lstStyle/>
        <a:p>
          <a:pPr rtl="0"/>
          <a:r>
            <a:rPr lang="bg-BG" sz="1100" dirty="0" smtClean="0"/>
            <a:t>Увеличаване на процента на реимбурсиране води до намаление в нивата на прекъсване на лечението от страна на пациентите,  поради по-ниското доплащане</a:t>
          </a:r>
          <a:endParaRPr lang="bg-BG" sz="1100" dirty="0"/>
        </a:p>
      </dgm:t>
    </dgm:pt>
    <dgm:pt modelId="{DC31FCAA-B207-4C2E-8030-401EBA9D6122}" type="parTrans" cxnId="{6AA8BEC9-3C3B-49A1-AA35-EA00C92B2510}">
      <dgm:prSet/>
      <dgm:spPr/>
      <dgm:t>
        <a:bodyPr/>
        <a:lstStyle/>
        <a:p>
          <a:endParaRPr lang="bg-BG" sz="1100"/>
        </a:p>
      </dgm:t>
    </dgm:pt>
    <dgm:pt modelId="{EEA0A0C4-56B2-4B08-A386-9D239CCBB7CA}" type="sibTrans" cxnId="{6AA8BEC9-3C3B-49A1-AA35-EA00C92B2510}">
      <dgm:prSet/>
      <dgm:spPr/>
      <dgm:t>
        <a:bodyPr/>
        <a:lstStyle/>
        <a:p>
          <a:endParaRPr lang="bg-BG" sz="1100"/>
        </a:p>
      </dgm:t>
    </dgm:pt>
    <dgm:pt modelId="{BC453458-902F-42A5-BD1D-5081820182D9}">
      <dgm:prSet custT="1"/>
      <dgm:spPr/>
      <dgm:t>
        <a:bodyPr/>
        <a:lstStyle/>
        <a:p>
          <a:pPr rtl="0"/>
          <a:r>
            <a:rPr lang="ru-RU" sz="1100" b="1" dirty="0" smtClean="0"/>
            <a:t>Всичко това води до повече лекуващи се пациенти и до дългосрочни спестявания в системата </a:t>
          </a:r>
          <a:r>
            <a:rPr lang="ru-RU" sz="1100" dirty="0" smtClean="0"/>
            <a:t>на здравеопазването, поради намаляване на бъдещи разходи за хоспитализация</a:t>
          </a:r>
          <a:endParaRPr lang="bg-BG" sz="1100" dirty="0"/>
        </a:p>
      </dgm:t>
    </dgm:pt>
    <dgm:pt modelId="{51B14A64-D739-4425-824E-856492CB2B10}" type="parTrans" cxnId="{0B597505-03DF-4879-A034-FE909D7F622B}">
      <dgm:prSet/>
      <dgm:spPr/>
      <dgm:t>
        <a:bodyPr/>
        <a:lstStyle/>
        <a:p>
          <a:endParaRPr lang="bg-BG" sz="1100"/>
        </a:p>
      </dgm:t>
    </dgm:pt>
    <dgm:pt modelId="{303AB4D8-09C5-47FA-ACBD-805FC3D48CE0}" type="sibTrans" cxnId="{0B597505-03DF-4879-A034-FE909D7F622B}">
      <dgm:prSet/>
      <dgm:spPr/>
      <dgm:t>
        <a:bodyPr/>
        <a:lstStyle/>
        <a:p>
          <a:endParaRPr lang="bg-BG" sz="1100"/>
        </a:p>
      </dgm:t>
    </dgm:pt>
    <dgm:pt modelId="{5F6DD2E0-5FAC-44EB-A6E6-FA762FE371BF}" type="pres">
      <dgm:prSet presAssocID="{107688E3-85D1-4F36-BE84-F3DF16B47C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63815AC-6E2F-43AE-AB9A-E622D0239809}" type="pres">
      <dgm:prSet presAssocID="{107688E3-85D1-4F36-BE84-F3DF16B47C39}" presName="cycle" presStyleCnt="0"/>
      <dgm:spPr/>
      <dgm:t>
        <a:bodyPr/>
        <a:lstStyle/>
        <a:p>
          <a:endParaRPr lang="bg-BG"/>
        </a:p>
      </dgm:t>
    </dgm:pt>
    <dgm:pt modelId="{0EF3639A-6576-4F38-AA15-21357B380240}" type="pres">
      <dgm:prSet presAssocID="{B450725E-3371-4B7B-A3AE-8E07AA8873B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A0DDEBB-25A5-490B-82A1-A429296E04E7}" type="pres">
      <dgm:prSet presAssocID="{906B5F66-817C-49AC-962D-FAB70A2F4A5A}" presName="sibTransFirstNode" presStyleLbl="bgShp" presStyleIdx="0" presStyleCnt="1"/>
      <dgm:spPr/>
      <dgm:t>
        <a:bodyPr/>
        <a:lstStyle/>
        <a:p>
          <a:endParaRPr lang="bg-BG"/>
        </a:p>
      </dgm:t>
    </dgm:pt>
    <dgm:pt modelId="{D565CCA1-225D-4EEB-AFDC-28CA52EB2914}" type="pres">
      <dgm:prSet presAssocID="{A57708B5-A20D-4DB4-BC1B-2BC7F199105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85A75DE-6DCE-45D0-8C1F-F9CB891ECCC6}" type="pres">
      <dgm:prSet presAssocID="{BB93D889-AF1B-4E5A-A439-9821DE764D6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DAA5754-5C7C-4B33-8CF9-D56E38861D9B}" type="pres">
      <dgm:prSet presAssocID="{65403017-A5FB-4E0E-975C-9173B20D2CC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6D8F051-D083-473C-81B4-754402CFC3F5}" type="pres">
      <dgm:prSet presAssocID="{BC453458-902F-42A5-BD1D-5081820182D9}" presName="nodeFollowingNodes" presStyleLbl="node1" presStyleIdx="4" presStyleCnt="5" custScaleX="93105" custScaleY="13091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ACDC452-2723-48DE-AE96-75CD27B494A1}" type="presOf" srcId="{65403017-A5FB-4E0E-975C-9173B20D2CCD}" destId="{8DAA5754-5C7C-4B33-8CF9-D56E38861D9B}" srcOrd="0" destOrd="0" presId="urn:microsoft.com/office/officeart/2005/8/layout/cycle3"/>
    <dgm:cxn modelId="{AEE81AD9-2901-4535-BC5C-184A4C20E312}" type="presOf" srcId="{107688E3-85D1-4F36-BE84-F3DF16B47C39}" destId="{5F6DD2E0-5FAC-44EB-A6E6-FA762FE371BF}" srcOrd="0" destOrd="0" presId="urn:microsoft.com/office/officeart/2005/8/layout/cycle3"/>
    <dgm:cxn modelId="{681482C5-D079-490B-B97A-03A242D0D949}" type="presOf" srcId="{BB93D889-AF1B-4E5A-A439-9821DE764D63}" destId="{885A75DE-6DCE-45D0-8C1F-F9CB891ECCC6}" srcOrd="0" destOrd="0" presId="urn:microsoft.com/office/officeart/2005/8/layout/cycle3"/>
    <dgm:cxn modelId="{D7C62A1D-C519-437C-B1B5-CE5C172EFE59}" srcId="{107688E3-85D1-4F36-BE84-F3DF16B47C39}" destId="{B450725E-3371-4B7B-A3AE-8E07AA8873B7}" srcOrd="0" destOrd="0" parTransId="{B2D2866E-FF54-4424-B2C0-EF47471EBAC6}" sibTransId="{906B5F66-817C-49AC-962D-FAB70A2F4A5A}"/>
    <dgm:cxn modelId="{5B3EBFB7-FFDC-4EC5-96EC-A131F7D9E10B}" srcId="{107688E3-85D1-4F36-BE84-F3DF16B47C39}" destId="{BB93D889-AF1B-4E5A-A439-9821DE764D63}" srcOrd="2" destOrd="0" parTransId="{25EE64B3-9AE2-421A-9444-F2AA2936988B}" sibTransId="{976C1DB2-F5B5-4D6D-9BEA-10C610CEC026}"/>
    <dgm:cxn modelId="{43C2AECF-B236-4265-B0CF-681DB1D2D1BF}" type="presOf" srcId="{BC453458-902F-42A5-BD1D-5081820182D9}" destId="{76D8F051-D083-473C-81B4-754402CFC3F5}" srcOrd="0" destOrd="0" presId="urn:microsoft.com/office/officeart/2005/8/layout/cycle3"/>
    <dgm:cxn modelId="{94E56469-1A3A-4885-A748-E649994E4759}" type="presOf" srcId="{906B5F66-817C-49AC-962D-FAB70A2F4A5A}" destId="{1A0DDEBB-25A5-490B-82A1-A429296E04E7}" srcOrd="0" destOrd="0" presId="urn:microsoft.com/office/officeart/2005/8/layout/cycle3"/>
    <dgm:cxn modelId="{95B39C80-B4A7-4C40-8850-0F438D29997A}" type="presOf" srcId="{B450725E-3371-4B7B-A3AE-8E07AA8873B7}" destId="{0EF3639A-6576-4F38-AA15-21357B380240}" srcOrd="0" destOrd="0" presId="urn:microsoft.com/office/officeart/2005/8/layout/cycle3"/>
    <dgm:cxn modelId="{4C36C14C-01B1-4754-A341-B526828CB4B7}" srcId="{107688E3-85D1-4F36-BE84-F3DF16B47C39}" destId="{A57708B5-A20D-4DB4-BC1B-2BC7F199105F}" srcOrd="1" destOrd="0" parTransId="{896DBA89-C43C-4AD3-9BD1-DF64E2FB3A0F}" sibTransId="{535A0EC7-5B12-44A0-8313-105039EE416D}"/>
    <dgm:cxn modelId="{6AA8BEC9-3C3B-49A1-AA35-EA00C92B2510}" srcId="{107688E3-85D1-4F36-BE84-F3DF16B47C39}" destId="{65403017-A5FB-4E0E-975C-9173B20D2CCD}" srcOrd="3" destOrd="0" parTransId="{DC31FCAA-B207-4C2E-8030-401EBA9D6122}" sibTransId="{EEA0A0C4-56B2-4B08-A386-9D239CCBB7CA}"/>
    <dgm:cxn modelId="{BBD5B912-A926-4A7B-A94D-7202FAA077FB}" type="presOf" srcId="{A57708B5-A20D-4DB4-BC1B-2BC7F199105F}" destId="{D565CCA1-225D-4EEB-AFDC-28CA52EB2914}" srcOrd="0" destOrd="0" presId="urn:microsoft.com/office/officeart/2005/8/layout/cycle3"/>
    <dgm:cxn modelId="{0B597505-03DF-4879-A034-FE909D7F622B}" srcId="{107688E3-85D1-4F36-BE84-F3DF16B47C39}" destId="{BC453458-902F-42A5-BD1D-5081820182D9}" srcOrd="4" destOrd="0" parTransId="{51B14A64-D739-4425-824E-856492CB2B10}" sibTransId="{303AB4D8-09C5-47FA-ACBD-805FC3D48CE0}"/>
    <dgm:cxn modelId="{C6F8D0F4-6656-4924-AB12-12B5E81A0BB7}" type="presParOf" srcId="{5F6DD2E0-5FAC-44EB-A6E6-FA762FE371BF}" destId="{663815AC-6E2F-43AE-AB9A-E622D0239809}" srcOrd="0" destOrd="0" presId="urn:microsoft.com/office/officeart/2005/8/layout/cycle3"/>
    <dgm:cxn modelId="{0226CBF2-2D44-4675-A24B-E6900EE2ACCF}" type="presParOf" srcId="{663815AC-6E2F-43AE-AB9A-E622D0239809}" destId="{0EF3639A-6576-4F38-AA15-21357B380240}" srcOrd="0" destOrd="0" presId="urn:microsoft.com/office/officeart/2005/8/layout/cycle3"/>
    <dgm:cxn modelId="{8E0091CC-3656-4CF2-9907-649FF6D14836}" type="presParOf" srcId="{663815AC-6E2F-43AE-AB9A-E622D0239809}" destId="{1A0DDEBB-25A5-490B-82A1-A429296E04E7}" srcOrd="1" destOrd="0" presId="urn:microsoft.com/office/officeart/2005/8/layout/cycle3"/>
    <dgm:cxn modelId="{94155207-03A8-413B-8040-5F6225176B89}" type="presParOf" srcId="{663815AC-6E2F-43AE-AB9A-E622D0239809}" destId="{D565CCA1-225D-4EEB-AFDC-28CA52EB2914}" srcOrd="2" destOrd="0" presId="urn:microsoft.com/office/officeart/2005/8/layout/cycle3"/>
    <dgm:cxn modelId="{52AEF89C-F82F-44AD-8C82-27964DB718F7}" type="presParOf" srcId="{663815AC-6E2F-43AE-AB9A-E622D0239809}" destId="{885A75DE-6DCE-45D0-8C1F-F9CB891ECCC6}" srcOrd="3" destOrd="0" presId="urn:microsoft.com/office/officeart/2005/8/layout/cycle3"/>
    <dgm:cxn modelId="{8D6366D9-3976-4F22-9160-7FFC017D2C76}" type="presParOf" srcId="{663815AC-6E2F-43AE-AB9A-E622D0239809}" destId="{8DAA5754-5C7C-4B33-8CF9-D56E38861D9B}" srcOrd="4" destOrd="0" presId="urn:microsoft.com/office/officeart/2005/8/layout/cycle3"/>
    <dgm:cxn modelId="{49A1A8DB-58B7-480F-BA4C-9DB53CED30C6}" type="presParOf" srcId="{663815AC-6E2F-43AE-AB9A-E622D0239809}" destId="{76D8F051-D083-473C-81B4-754402CFC3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AFE-FE92-4F61-9DE7-26DDEC8F014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0056C-F39C-4F12-B533-1B4879BD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9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9A71-AAAF-4830-908F-1517153359F0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073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  <p:pic>
        <p:nvPicPr>
          <p:cNvPr id="1026" name="Picture 2" descr="E:\Users\AMiteva\Desktop\Print screen\P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7"/>
            <a:ext cx="1524027" cy="130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9541"/>
            <a:ext cx="1296144" cy="131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83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596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862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18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642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105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879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37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108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285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25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85CEF-9E2A-41E0-AA6B-23F678EB1EE9}" type="datetimeFigureOut">
              <a:rPr lang="bg-BG" smtClean="0"/>
              <a:t>14.11.2013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AAE1-C66E-4CDA-890C-E15EDCC395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902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rics.bg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672408"/>
          </a:xfrm>
        </p:spPr>
        <p:txBody>
          <a:bodyPr>
            <a:normAutofit/>
          </a:bodyPr>
          <a:lstStyle/>
          <a:p>
            <a:r>
              <a:rPr lang="bg-BG" sz="4200" dirty="0" smtClean="0">
                <a:solidFill>
                  <a:schemeClr val="tx2"/>
                </a:solidFill>
              </a:rPr>
              <a:t>РАЦИОНАЛНА ЛЕКАРСТВЕНА ПОЛИТИКА = ПО ШИРОК ДОСТЪП ДО МЕДИКАМЕНТИ  </a:t>
            </a:r>
            <a:r>
              <a:rPr lang="bg-BG" sz="4200" dirty="0">
                <a:solidFill>
                  <a:schemeClr val="tx2"/>
                </a:solidFill>
              </a:rPr>
              <a:t>З</a:t>
            </a:r>
            <a:r>
              <a:rPr lang="bg-BG" sz="4200" dirty="0" smtClean="0">
                <a:solidFill>
                  <a:schemeClr val="tx2"/>
                </a:solidFill>
              </a:rPr>
              <a:t>А БЪЛГАРСКИТЕ ПАЦИЕНТИ</a:t>
            </a:r>
            <a:r>
              <a:rPr lang="bg-BG" sz="4200" dirty="0" smtClean="0"/>
              <a:t/>
            </a:r>
            <a:br>
              <a:rPr lang="bg-BG" sz="4200" dirty="0" smtClean="0"/>
            </a:br>
            <a:r>
              <a:rPr lang="bg-BG" sz="2000" dirty="0" smtClean="0"/>
              <a:t>София , 14 Ноември 2013 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5517232"/>
            <a:ext cx="3744416" cy="1080120"/>
          </a:xfrm>
        </p:spPr>
        <p:txBody>
          <a:bodyPr>
            <a:normAutofit/>
          </a:bodyPr>
          <a:lstStyle/>
          <a:p>
            <a:r>
              <a:rPr lang="bg-BG" sz="1400" dirty="0" smtClean="0">
                <a:solidFill>
                  <a:srgbClr val="0070C0"/>
                </a:solidFill>
              </a:rPr>
              <a:t>Владимир Афенлиев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Executive Officer EGA</a:t>
            </a:r>
          </a:p>
          <a:p>
            <a:r>
              <a:rPr lang="bg-BG" sz="1400" dirty="0" smtClean="0">
                <a:solidFill>
                  <a:srgbClr val="0070C0"/>
                </a:solidFill>
              </a:rPr>
              <a:t>Директор Бизнес Операции СОФАРМА </a:t>
            </a:r>
            <a:endParaRPr lang="bg-BG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4752528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Второ уравнение  на системата :</a:t>
            </a:r>
            <a:br>
              <a:rPr lang="bg-BG" sz="2000" dirty="0" smtClean="0"/>
            </a:br>
            <a:r>
              <a:rPr lang="bg-BG" sz="2000" dirty="0" smtClean="0"/>
              <a:t>Българският пациент доплаща най-много /почти 66%/ или с други думи казано , не е достатъчно да се намаляват само цените и стойността които НЗОК заплаща , защото масовите групи хронични заболявания в болшинството си се лекуват с медикаменти с най-ниска реимбурсация /25 – 50 %/ , въпреки че в отделните  </a:t>
            </a:r>
            <a:r>
              <a:rPr lang="en-US" sz="2000" dirty="0" smtClean="0"/>
              <a:t>INN </a:t>
            </a:r>
            <a:r>
              <a:rPr lang="bg-BG" sz="2000" dirty="0" smtClean="0"/>
              <a:t>вече са навлезли много генерични медикаменти и има вътрешна конкуренция.</a:t>
            </a:r>
            <a:br>
              <a:rPr lang="bg-BG" sz="2000" dirty="0" smtClean="0"/>
            </a:br>
            <a:r>
              <a:rPr lang="bg-BG" sz="2000" dirty="0" smtClean="0"/>
              <a:t>Парадокс : Най-голямо предлагане , най –ниско реимбурсиране , най-високо доплащане !</a:t>
            </a:r>
            <a:br>
              <a:rPr lang="bg-BG" sz="2000" dirty="0" smtClean="0"/>
            </a:br>
            <a:r>
              <a:rPr lang="bg-BG" sz="2000" dirty="0"/>
              <a:t>К</a:t>
            </a:r>
            <a:r>
              <a:rPr lang="bg-BG" sz="2000" dirty="0" smtClean="0"/>
              <a:t>ак да се разреши той ?  </a:t>
            </a:r>
            <a:br>
              <a:rPr lang="bg-BG" sz="2000" dirty="0" smtClean="0"/>
            </a:br>
            <a:r>
              <a:rPr lang="bg-BG" sz="2000" dirty="0" smtClean="0"/>
              <a:t>РАЦИОНАЛНА ЛЕКАРСТВЕНА ПРО-ГЕНЕРИЧНА И ДОСТАТЪЧНО ИНОВАТИВНА ПОЛИТИКА!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48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178895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КРЪГОВРАТА НА ИНДУСТРИЯТА ПО ПРИНЦИП: И  - Първо – печалба – инвестиции и т.н.</a:t>
            </a:r>
            <a:br>
              <a:rPr lang="bg-BG" sz="2000" dirty="0" smtClean="0"/>
            </a:br>
            <a:r>
              <a:rPr lang="bg-BG" sz="2000" dirty="0" smtClean="0"/>
              <a:t>В нашия случай относно лекарствената политика: </a:t>
            </a:r>
            <a:br>
              <a:rPr lang="bg-BG" sz="2000" dirty="0" smtClean="0"/>
            </a:br>
            <a:r>
              <a:rPr lang="bg-BG" sz="2400" i="1" dirty="0" smtClean="0"/>
              <a:t>Генерични медикаменти –</a:t>
            </a:r>
            <a:r>
              <a:rPr lang="en-US" sz="2400" i="1" dirty="0" smtClean="0"/>
              <a:t>&gt;</a:t>
            </a:r>
            <a:r>
              <a:rPr lang="bg-BG" sz="2400" i="1" dirty="0" smtClean="0"/>
              <a:t> икономия на средства –</a:t>
            </a:r>
            <a:r>
              <a:rPr lang="en-US" sz="2400" i="1" dirty="0" smtClean="0"/>
              <a:t>&gt;</a:t>
            </a:r>
            <a:r>
              <a:rPr lang="bg-BG" sz="2400" i="1" dirty="0" smtClean="0"/>
              <a:t> оригинални терапии –</a:t>
            </a:r>
            <a:r>
              <a:rPr lang="en-US" sz="2400" i="1" dirty="0" smtClean="0"/>
              <a:t>&gt;</a:t>
            </a:r>
            <a:r>
              <a:rPr lang="bg-BG" sz="2400" i="1" dirty="0" smtClean="0"/>
              <a:t> икономия на средства –</a:t>
            </a:r>
            <a:r>
              <a:rPr lang="en-US" sz="2400" i="1" dirty="0" smtClean="0"/>
              <a:t>&gt;</a:t>
            </a:r>
            <a:r>
              <a:rPr lang="bg-BG" sz="2400" i="1" dirty="0" smtClean="0"/>
              <a:t> генерични медикаменти –</a:t>
            </a:r>
            <a:r>
              <a:rPr lang="en-US" sz="2400" i="1" dirty="0" smtClean="0"/>
              <a:t>&gt;</a:t>
            </a:r>
            <a:r>
              <a:rPr lang="bg-BG" sz="2400" i="1" dirty="0" smtClean="0"/>
              <a:t> увеличен достъп с икономисани средства –</a:t>
            </a:r>
            <a:r>
              <a:rPr lang="en-US" sz="2400" i="1" dirty="0" smtClean="0"/>
              <a:t>&gt;</a:t>
            </a:r>
            <a:r>
              <a:rPr lang="bg-BG" sz="2400" i="1" dirty="0" smtClean="0"/>
              <a:t> оригинални терапии</a:t>
            </a:r>
            <a:r>
              <a:rPr lang="bg-BG" sz="2000" i="1" dirty="0" smtClean="0"/>
              <a:t/>
            </a:r>
            <a:br>
              <a:rPr lang="bg-BG" sz="2000" i="1" dirty="0" smtClean="0"/>
            </a:br>
            <a:r>
              <a:rPr lang="bg-BG" sz="2000" dirty="0" smtClean="0"/>
              <a:t>Всички са доволни  ! </a:t>
            </a:r>
            <a:br>
              <a:rPr lang="bg-BG" sz="2000" dirty="0" smtClean="0"/>
            </a:br>
            <a:r>
              <a:rPr lang="bg-BG" sz="2000" dirty="0" smtClean="0"/>
              <a:t>За съжаление трудно достижим баланс все още!</a:t>
            </a:r>
            <a:br>
              <a:rPr lang="bg-BG" sz="2000" dirty="0" smtClean="0"/>
            </a:br>
            <a:r>
              <a:rPr lang="bg-BG" sz="2000" dirty="0" smtClean="0"/>
              <a:t>Какво трябва да се промени и защо? </a:t>
            </a:r>
            <a:br>
              <a:rPr lang="bg-BG" sz="2000" dirty="0" smtClean="0"/>
            </a:br>
            <a:r>
              <a:rPr lang="bg-BG" sz="2000" dirty="0" smtClean="0"/>
              <a:t>Про-генеричната лекарствена политика всъщност определя рационалността 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7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4824536"/>
          </a:xfrm>
        </p:spPr>
        <p:txBody>
          <a:bodyPr>
            <a:noAutofit/>
          </a:bodyPr>
          <a:lstStyle/>
          <a:p>
            <a:r>
              <a:rPr lang="bg-BG" sz="1800" i="1" dirty="0" smtClean="0"/>
              <a:t>Да си припомним още веднъж – криза е , а това значи </a:t>
            </a:r>
            <a:r>
              <a:rPr lang="bg-BG" sz="1800" dirty="0" smtClean="0"/>
              <a:t>: </a:t>
            </a:r>
            <a:br>
              <a:rPr lang="bg-BG" sz="1800" dirty="0" smtClean="0"/>
            </a:br>
            <a:r>
              <a:rPr lang="bg-BG" sz="1800" dirty="0" smtClean="0"/>
              <a:t>- Застаряващо население</a:t>
            </a:r>
            <a:r>
              <a:rPr lang="bg-BG" sz="1800" dirty="0"/>
              <a:t> </a:t>
            </a:r>
            <a:r>
              <a:rPr lang="bg-BG" sz="1800" dirty="0" smtClean="0"/>
              <a:t>, нарушен баланс плащащи/потребяващи</a:t>
            </a:r>
            <a:br>
              <a:rPr lang="bg-BG" sz="1800" dirty="0" smtClean="0"/>
            </a:br>
            <a:r>
              <a:rPr lang="bg-BG" sz="1800" dirty="0" smtClean="0"/>
              <a:t>- Увеличена безработица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bg-BG" sz="1800" dirty="0" smtClean="0"/>
              <a:t>- Ескалиране на разходите за здравеопазване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bg-BG" sz="1800" dirty="0" smtClean="0"/>
              <a:t>-Недостатъчна събираемост на данъции здравни вноски</a:t>
            </a:r>
            <a:br>
              <a:rPr lang="bg-BG" sz="1800" dirty="0" smtClean="0"/>
            </a:br>
            <a:r>
              <a:rPr lang="bg-BG" sz="1800" dirty="0" smtClean="0"/>
              <a:t>- Няма достатъчно пари за здраве!</a:t>
            </a:r>
            <a:br>
              <a:rPr lang="bg-BG" sz="1800" dirty="0" smtClean="0"/>
            </a:br>
            <a:r>
              <a:rPr lang="bg-BG" sz="1800" dirty="0" smtClean="0"/>
              <a:t>Практически  за хората :</a:t>
            </a:r>
            <a:br>
              <a:rPr lang="bg-BG" sz="1800" dirty="0" smtClean="0"/>
            </a:br>
            <a:r>
              <a:rPr lang="bg-BG" sz="1800" dirty="0" smtClean="0"/>
              <a:t>- ежедневните разходи са приоритет</a:t>
            </a:r>
            <a:br>
              <a:rPr lang="bg-BG" sz="1800" dirty="0" smtClean="0"/>
            </a:br>
            <a:r>
              <a:rPr lang="bg-BG" sz="1800" dirty="0" smtClean="0"/>
              <a:t>- увеличава се доплащането</a:t>
            </a:r>
            <a:br>
              <a:rPr lang="bg-BG" sz="1800" dirty="0" smtClean="0"/>
            </a:br>
            <a:r>
              <a:rPr lang="bg-BG" sz="1800" dirty="0" smtClean="0"/>
              <a:t>- доброволен отказ от лечение </a:t>
            </a:r>
            <a:br>
              <a:rPr lang="bg-BG" sz="1800" dirty="0" smtClean="0"/>
            </a:br>
            <a:r>
              <a:rPr lang="bg-BG" sz="1800" dirty="0" smtClean="0"/>
              <a:t>- пациентити са едва ли „наказани“ за това , че са болни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bg-BG" sz="1800" dirty="0" smtClean="0"/>
              <a:t>Медикаментите предлагат решението на въпроса/особенно генеричните/!</a:t>
            </a:r>
            <a:br>
              <a:rPr lang="bg-BG" sz="1800" dirty="0" smtClean="0"/>
            </a:br>
            <a:r>
              <a:rPr lang="bg-BG" sz="1800" dirty="0" smtClean="0"/>
              <a:t>Генеричните и биоподобните медикаменти дават достъпност на терапията , ефективен контрол на разходите и разширен достъп до лечение!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45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      </a:t>
            </a:r>
            <a:r>
              <a:rPr lang="bg-BG" sz="3200" dirty="0" smtClean="0"/>
              <a:t>Ключови </a:t>
            </a:r>
            <a:r>
              <a:rPr lang="bg-BG" sz="3200" dirty="0"/>
              <a:t>фактори, които пречат за достъпа на пациентите до генерични лекарства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30686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E:\Users\AMiteva\Desktop\Print screen\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038"/>
            <a:ext cx="1224136" cy="10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82" y="160686"/>
            <a:ext cx="9993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95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67" y="20028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</a:t>
            </a:r>
            <a:r>
              <a:rPr lang="bg-BG" sz="2800" dirty="0" smtClean="0"/>
              <a:t>Възможности за справяне с неефективността /рационализиране/ на ЛП</a:t>
            </a:r>
            <a:endParaRPr lang="bg-BG" sz="2800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30102"/>
              </p:ext>
            </p:extLst>
          </p:nvPr>
        </p:nvGraphicFramePr>
        <p:xfrm>
          <a:off x="395536" y="1628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E:\Users\AMiteva\Desktop\Print screen\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038"/>
            <a:ext cx="1224136" cy="10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0289"/>
            <a:ext cx="9993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3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Оптималното използване на ресурсите е под въпрос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592573"/>
            <a:ext cx="613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Препоръка за оптимално използване на ресурсите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3928" y="1859633"/>
            <a:ext cx="5220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Фармацевтичен Форум към ЕК, доклад, октомври 2008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64217286"/>
              </p:ext>
            </p:extLst>
          </p:nvPr>
        </p:nvGraphicFramePr>
        <p:xfrm>
          <a:off x="395288" y="2287260"/>
          <a:ext cx="8208962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E:\Users\AMiteva\Desktop\Print screen\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24136" cy="10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9993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9" y="85192"/>
            <a:ext cx="849694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  </a:t>
            </a:r>
            <a:r>
              <a:rPr lang="ru-RU" sz="2000" dirty="0" smtClean="0"/>
              <a:t>Мерки </a:t>
            </a:r>
            <a:r>
              <a:rPr lang="ru-RU" sz="2000" dirty="0"/>
              <a:t>за стимулиране на употребата на </a:t>
            </a:r>
            <a:r>
              <a:rPr lang="en-US" sz="2000" dirty="0" smtClean="0"/>
              <a:t> </a:t>
            </a:r>
            <a:r>
              <a:rPr lang="ru-RU" sz="2000" dirty="0" smtClean="0"/>
              <a:t>генерични </a:t>
            </a:r>
            <a:r>
              <a:rPr lang="ru-RU" sz="2000" dirty="0"/>
              <a:t>лекарства </a:t>
            </a:r>
            <a:r>
              <a:rPr lang="ru-RU" sz="2000" dirty="0" smtClean="0"/>
              <a:t>в различни страни и очакван ефект</a:t>
            </a:r>
            <a:endParaRPr lang="bg-BG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12640"/>
              </p:ext>
            </p:extLst>
          </p:nvPr>
        </p:nvGraphicFramePr>
        <p:xfrm>
          <a:off x="0" y="1340768"/>
          <a:ext cx="9144000" cy="520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2348"/>
                <a:gridCol w="2963651"/>
                <a:gridCol w="3048001"/>
              </a:tblGrid>
              <a:tr h="385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/>
                        <a:t>Държава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/>
                        <a:t>Очаквани икономии (2011 - 2015)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/>
                        <a:t>Мерки за стимулиране на употребата на генерични лекарства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1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САЩ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102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Нарастване на генеричния дял </a:t>
                      </a:r>
                      <a:r>
                        <a:rPr lang="bg-BG" sz="1200" dirty="0" smtClean="0"/>
                        <a:t>на 86</a:t>
                      </a:r>
                      <a:r>
                        <a:rPr lang="bg-BG" sz="1200" dirty="0"/>
                        <a:t>% към 2015 г. </a:t>
                      </a:r>
                      <a:r>
                        <a:rPr lang="bg-BG" sz="1200" dirty="0" smtClean="0"/>
                        <a:t>чрез навлизане </a:t>
                      </a:r>
                      <a:r>
                        <a:rPr lang="bg-BG" sz="1200" dirty="0"/>
                        <a:t>на </a:t>
                      </a:r>
                      <a:r>
                        <a:rPr lang="bg-BG" sz="1200" dirty="0" smtClean="0"/>
                        <a:t>генерични </a:t>
                      </a:r>
                      <a:r>
                        <a:rPr lang="bg-BG" sz="1200" dirty="0"/>
                        <a:t>медикаменти в </a:t>
                      </a:r>
                      <a:r>
                        <a:rPr lang="bg-BG" sz="1200" dirty="0" smtClean="0"/>
                        <a:t>терапевтични сегменти</a:t>
                      </a:r>
                      <a:r>
                        <a:rPr lang="bg-BG" sz="1200" baseline="0" dirty="0" smtClean="0"/>
                        <a:t> с нисък дял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1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Канада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5.7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Преразглеждане на регулаторната рамка </a:t>
                      </a:r>
                      <a:r>
                        <a:rPr lang="bg-BG" sz="1200" dirty="0" smtClean="0"/>
                        <a:t>за стандартизирано </a:t>
                      </a:r>
                      <a:r>
                        <a:rPr lang="bg-BG" sz="1200" dirty="0"/>
                        <a:t>навлизане на биоподобните лекарства на провинциално равнище  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Япония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14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Преразглеждане на таксите за генерични </a:t>
                      </a:r>
                      <a:r>
                        <a:rPr lang="bg-BG" sz="1200" dirty="0" smtClean="0"/>
                        <a:t>медикаменти в полза</a:t>
                      </a:r>
                      <a:r>
                        <a:rPr lang="bg-BG" sz="1200" baseline="0" dirty="0" smtClean="0"/>
                        <a:t> на фармацевтите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1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Великобритания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4.3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Твърд акцент на правителството </a:t>
                      </a:r>
                      <a:r>
                        <a:rPr lang="ru-RU" sz="1200" dirty="0"/>
                        <a:t>за употреба на генерични лекарства </a:t>
                      </a:r>
                      <a:r>
                        <a:rPr lang="bg-BG" sz="1200" dirty="0"/>
                        <a:t>увеличи генеричното предписване до 83% от всички </a:t>
                      </a:r>
                      <a:r>
                        <a:rPr lang="bg-BG" sz="1200" dirty="0" smtClean="0"/>
                        <a:t>рецепти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8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Германия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6.5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Отстъпки при договарянето в генеричния сектор ще стимулира нарастващите продажби на генерични медикаменти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8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Франция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6.2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/>
                        <a:t>Генерично </a:t>
                      </a:r>
                      <a:r>
                        <a:rPr lang="bg-BG" sz="1200" dirty="0"/>
                        <a:t>заместване в аптеките и усилия на правителството </a:t>
                      </a:r>
                      <a:r>
                        <a:rPr lang="bg-BG" sz="1200" dirty="0" smtClean="0"/>
                        <a:t> за </a:t>
                      </a:r>
                      <a:r>
                        <a:rPr lang="bg-BG" sz="1200" dirty="0"/>
                        <a:t>стимулиране на рационалното предписване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Италия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4.5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Регионални инициативи за </a:t>
                      </a:r>
                      <a:r>
                        <a:rPr lang="bg-BG" sz="1200" dirty="0" smtClean="0"/>
                        <a:t>нъсърчаване</a:t>
                      </a:r>
                      <a:r>
                        <a:rPr lang="bg-BG" sz="1200" baseline="0" dirty="0" smtClean="0"/>
                        <a:t> </a:t>
                      </a:r>
                      <a:r>
                        <a:rPr lang="bg-BG" sz="1200" dirty="0" smtClean="0"/>
                        <a:t>на </a:t>
                      </a:r>
                      <a:r>
                        <a:rPr lang="bg-BG" sz="1200" dirty="0"/>
                        <a:t>употребата на генерични </a:t>
                      </a:r>
                      <a:r>
                        <a:rPr lang="bg-BG" sz="1200" dirty="0" smtClean="0"/>
                        <a:t>лекарства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8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Испания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3.8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/>
                        <a:t>Правителствето</a:t>
                      </a:r>
                      <a:r>
                        <a:rPr lang="bg-BG" sz="1200" baseline="0" dirty="0" smtClean="0"/>
                        <a:t> </a:t>
                      </a:r>
                      <a:r>
                        <a:rPr lang="bg-BG" sz="1200" dirty="0" smtClean="0"/>
                        <a:t>инвестира </a:t>
                      </a:r>
                      <a:r>
                        <a:rPr lang="bg-BG" sz="1200" dirty="0"/>
                        <a:t>в национален план за </a:t>
                      </a:r>
                      <a:r>
                        <a:rPr lang="bg-BG" sz="1200" dirty="0" smtClean="0"/>
                        <a:t>насърчавване</a:t>
                      </a:r>
                      <a:r>
                        <a:rPr lang="bg-BG" sz="1200" baseline="0" dirty="0" smtClean="0"/>
                        <a:t> </a:t>
                      </a:r>
                      <a:r>
                        <a:rPr lang="bg-BG" sz="1200" dirty="0" smtClean="0"/>
                        <a:t>на </a:t>
                      </a:r>
                      <a:r>
                        <a:rPr lang="bg-BG" sz="1200" dirty="0"/>
                        <a:t>генеричните лекарства (ноември 2010)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812360" y="6484835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D4"/>
              </a:buClr>
              <a:buSzPct val="75000"/>
              <a:buFont typeface="Wingdings" pitchFamily="2" charset="2"/>
              <a:buNone/>
            </a:pPr>
            <a:r>
              <a:rPr kumimoji="1" lang="en-US" dirty="0"/>
              <a:t>IMS Health</a:t>
            </a:r>
            <a:endParaRPr kumimoji="1" lang="en-GB" dirty="0"/>
          </a:p>
        </p:txBody>
      </p:sp>
      <p:pic>
        <p:nvPicPr>
          <p:cNvPr id="5" name="Picture 2" descr="E:\Users\AMiteva\Desktop\Print screen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80120" cy="9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81" y="188640"/>
            <a:ext cx="9993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14125"/>
              </p:ext>
            </p:extLst>
          </p:nvPr>
        </p:nvGraphicFramePr>
        <p:xfrm>
          <a:off x="127429" y="1025578"/>
          <a:ext cx="8712969" cy="56166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4323"/>
                <a:gridCol w="2904323"/>
                <a:gridCol w="2904323"/>
              </a:tblGrid>
              <a:tr h="372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/>
                        <a:t>Държава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/>
                        <a:t>Очаквани икономии (2011 - 2015)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/>
                        <a:t>Мерки за стимулиране на употребата на генерични лекарства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Холандия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1.1 милиарда долара 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Въвеждане на </a:t>
                      </a:r>
                      <a:r>
                        <a:rPr lang="bg-BG" sz="1200" dirty="0" smtClean="0"/>
                        <a:t>„преферентна“ политика </a:t>
                      </a:r>
                      <a:r>
                        <a:rPr lang="bg-BG" sz="1200" dirty="0"/>
                        <a:t>и финансово стимулиране, насърчаващо лекарите да предписват генерични лекарства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8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Полша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1.0 милиарда долара 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/>
                        <a:t>По-евтините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bg-BG" sz="1200" dirty="0" smtClean="0"/>
                        <a:t>от </a:t>
                      </a:r>
                      <a:r>
                        <a:rPr lang="bg-BG" sz="1200" dirty="0"/>
                        <a:t>своя еквивалент, генерични лекарства </a:t>
                      </a:r>
                      <a:r>
                        <a:rPr lang="bg-BG" sz="1200" dirty="0" smtClean="0"/>
                        <a:t>се </a:t>
                      </a:r>
                      <a:r>
                        <a:rPr lang="bg-BG" sz="1200" dirty="0"/>
                        <a:t>включват автоматично в реимбурсния списък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0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Унгария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0.2 милиарда долара 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Ограничаване на реимбурсните нива ориентира пациентите към генерични лекарства</a:t>
                      </a:r>
                      <a:r>
                        <a:rPr lang="ru-RU" sz="1200" dirty="0"/>
                        <a:t>, </a:t>
                      </a:r>
                      <a:r>
                        <a:rPr lang="bg-BG" sz="1200" dirty="0"/>
                        <a:t>може да бъде въведено и финансово стимулиране за генерично предписване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Чехия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0.2 милиарда долара 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Чешкото здравно министерство </a:t>
                      </a:r>
                      <a:r>
                        <a:rPr lang="bg-BG" sz="1200" dirty="0" smtClean="0"/>
                        <a:t>ще рационализира </a:t>
                      </a:r>
                      <a:r>
                        <a:rPr lang="bg-BG" sz="1200" dirty="0"/>
                        <a:t>ценообразуването и </a:t>
                      </a:r>
                      <a:r>
                        <a:rPr lang="bg-BG" sz="1200" dirty="0" smtClean="0"/>
                        <a:t>реимбурсирането, което </a:t>
                      </a:r>
                      <a:r>
                        <a:rPr lang="bg-BG" sz="1200" dirty="0"/>
                        <a:t>ще засилят навлизането на генерични медикаменти 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8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Австрия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0.6 милиарда долара 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Отстъпки при договарянето в генеричния сектор ще стимулира нарастващите продажби на генерични медикаменти 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Португалия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0.5 милиарда долара 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/>
                        <a:t>Безплатни</a:t>
                      </a:r>
                      <a:r>
                        <a:rPr lang="bg-BG" sz="1200" baseline="0" dirty="0" smtClean="0"/>
                        <a:t> генерични лекарства за </a:t>
                      </a:r>
                      <a:r>
                        <a:rPr lang="bg-BG" sz="1200" dirty="0" smtClean="0"/>
                        <a:t>пенсионери </a:t>
                      </a:r>
                      <a:r>
                        <a:rPr lang="bg-BG" sz="1200" dirty="0"/>
                        <a:t>с по-ниски </a:t>
                      </a:r>
                      <a:r>
                        <a:rPr lang="bg-BG" sz="1200" dirty="0" smtClean="0"/>
                        <a:t>доходи</a:t>
                      </a:r>
                      <a:r>
                        <a:rPr lang="bg-BG" sz="1200" baseline="0" dirty="0" smtClean="0"/>
                        <a:t> </a:t>
                      </a:r>
                      <a:r>
                        <a:rPr lang="bg-BG" sz="1200" dirty="0" smtClean="0"/>
                        <a:t>ще </a:t>
                      </a:r>
                      <a:r>
                        <a:rPr lang="bg-BG" sz="1200" dirty="0"/>
                        <a:t>доведе до нарастване на употребата на генерични лекарства 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8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Турция 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0.9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/>
                        <a:t>Въвеждане на нова схема за работа на семейните лекари с цел разширяване на генеричния пазар</a:t>
                      </a:r>
                      <a:endParaRPr lang="bg-BG" sz="12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5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Ирландия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0.5 милиарда долара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/>
                        <a:t>Има планове за въвеждане на </a:t>
                      </a:r>
                      <a:r>
                        <a:rPr lang="bg-BG" sz="1200" dirty="0" smtClean="0"/>
                        <a:t>право</a:t>
                      </a:r>
                      <a:r>
                        <a:rPr lang="bg-BG" sz="1200" baseline="0" dirty="0" smtClean="0"/>
                        <a:t> за </a:t>
                      </a:r>
                      <a:r>
                        <a:rPr lang="bg-BG" sz="1200" dirty="0" smtClean="0"/>
                        <a:t>генерично </a:t>
                      </a:r>
                      <a:r>
                        <a:rPr lang="bg-BG" sz="1200" dirty="0"/>
                        <a:t>заместване </a:t>
                      </a:r>
                      <a:r>
                        <a:rPr lang="bg-BG" sz="1200" dirty="0" smtClean="0"/>
                        <a:t>на фармацевтите </a:t>
                      </a:r>
                      <a:endParaRPr lang="bg-BG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52320" y="6457539"/>
            <a:ext cx="1402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D4"/>
              </a:buClr>
              <a:buSzPct val="75000"/>
              <a:buFont typeface="Wingdings" pitchFamily="2" charset="2"/>
              <a:buNone/>
            </a:pPr>
            <a:r>
              <a:rPr kumimoji="1" lang="en-US" dirty="0"/>
              <a:t>IMS Health</a:t>
            </a:r>
            <a:endParaRPr kumimoji="1"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74" y="31324"/>
            <a:ext cx="9993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Users\AMiteva\Desktop\Print screen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56"/>
            <a:ext cx="1080120" cy="9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4279" y="61756"/>
            <a:ext cx="8496944" cy="927376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  </a:t>
            </a:r>
            <a:r>
              <a:rPr lang="ru-RU" sz="2000" dirty="0" smtClean="0"/>
              <a:t>Мерки </a:t>
            </a:r>
            <a:r>
              <a:rPr lang="ru-RU" sz="2000" dirty="0"/>
              <a:t>за стимулиране на употребата на </a:t>
            </a:r>
            <a:r>
              <a:rPr lang="en-US" sz="2000" dirty="0" smtClean="0"/>
              <a:t> </a:t>
            </a:r>
            <a:r>
              <a:rPr lang="ru-RU" sz="2000" dirty="0" smtClean="0"/>
              <a:t>генерични </a:t>
            </a:r>
            <a:r>
              <a:rPr lang="ru-RU" sz="2000" dirty="0"/>
              <a:t>лекарства </a:t>
            </a:r>
            <a:r>
              <a:rPr lang="ru-RU" sz="2000" dirty="0" smtClean="0"/>
              <a:t>в различни страни и очакван ефект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3149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bg-BG" sz="3600" dirty="0" smtClean="0"/>
              <a:t>Разходи </a:t>
            </a:r>
            <a:r>
              <a:rPr lang="bg-BG" sz="3600" dirty="0"/>
              <a:t>на НЗОК за лекарства през 2011 г. спрямо 2012 г.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62863"/>
              </p:ext>
            </p:extLst>
          </p:nvPr>
        </p:nvGraphicFramePr>
        <p:xfrm>
          <a:off x="683568" y="1484784"/>
          <a:ext cx="3168352" cy="263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19237"/>
              </p:ext>
            </p:extLst>
          </p:nvPr>
        </p:nvGraphicFramePr>
        <p:xfrm>
          <a:off x="4716016" y="1484784"/>
          <a:ext cx="3168352" cy="263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17054"/>
              </p:ext>
            </p:extLst>
          </p:nvPr>
        </p:nvGraphicFramePr>
        <p:xfrm>
          <a:off x="709203" y="3932172"/>
          <a:ext cx="3173187" cy="264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117334"/>
              </p:ext>
            </p:extLst>
          </p:nvPr>
        </p:nvGraphicFramePr>
        <p:xfrm>
          <a:off x="4716016" y="3937370"/>
          <a:ext cx="3173187" cy="264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6381328"/>
            <a:ext cx="408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D4"/>
              </a:buClr>
              <a:buSzPct val="75000"/>
              <a:buFont typeface="Wingdings" pitchFamily="2" charset="2"/>
              <a:buNone/>
            </a:pPr>
            <a:r>
              <a:rPr kumimoji="1" lang="bg-BG" dirty="0"/>
              <a:t>Продукти под патент и с изтекъл патент</a:t>
            </a:r>
            <a:endParaRPr kumimoji="1"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08104" y="6381328"/>
            <a:ext cx="21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D4"/>
              </a:buClr>
              <a:buSzPct val="75000"/>
              <a:buFont typeface="Wingdings" pitchFamily="2" charset="2"/>
              <a:buNone/>
            </a:pPr>
            <a:r>
              <a:rPr kumimoji="1" lang="bg-BG" dirty="0"/>
              <a:t>Анализ на БГФармА</a:t>
            </a:r>
            <a:endParaRPr kumimoji="1"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41" y="-236"/>
            <a:ext cx="1022960" cy="90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E:\Users\AMiteva\Desktop\Print screen\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65"/>
            <a:ext cx="1023374" cy="8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0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4608512"/>
          </a:xfrm>
        </p:spPr>
        <p:txBody>
          <a:bodyPr>
            <a:noAutofit/>
          </a:bodyPr>
          <a:lstStyle/>
          <a:p>
            <a:r>
              <a:rPr lang="bg-BG" sz="2400" dirty="0" smtClean="0"/>
              <a:t>Важно ! Посочените данни говорят за дисбаланс , който обаче трябва да се разреши рационално , постигайки баланс , т.е. </a:t>
            </a:r>
            <a:br>
              <a:rPr lang="bg-BG" sz="2400" dirty="0" smtClean="0"/>
            </a:br>
            <a:r>
              <a:rPr lang="bg-BG" sz="2400" dirty="0" smtClean="0"/>
              <a:t>Балансът е в равен, гарантиран и безотказен достъп на пациентите до лечение, без увеличения достъп до едни терапии/видове медикаменти да води до намален достъп до други терапии и обратното!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65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3672408"/>
          </a:xfrm>
        </p:spPr>
        <p:txBody>
          <a:bodyPr>
            <a:noAutofit/>
          </a:bodyPr>
          <a:lstStyle/>
          <a:p>
            <a:r>
              <a:rPr lang="bg-BG" sz="2800" dirty="0" smtClean="0"/>
              <a:t>ЛЕКАРСТВЕНА ПОЛИТИКА – РАЦИОНАЛНА ЛЕКАРСТВЕНА ПОЛИТИКА</a:t>
            </a:r>
            <a:br>
              <a:rPr lang="bg-BG" sz="2800" dirty="0" smtClean="0"/>
            </a:br>
            <a:r>
              <a:rPr lang="bg-BG" sz="2800" dirty="0" smtClean="0"/>
              <a:t>ЦЕЛ НА </a:t>
            </a:r>
            <a:r>
              <a:rPr lang="bg-BG" sz="2800" dirty="0"/>
              <a:t>Н</a:t>
            </a:r>
            <a:r>
              <a:rPr lang="bg-BG" sz="2800" dirty="0" smtClean="0"/>
              <a:t>АЦИОНАЛНАТА ЛЕКАРСТВЕНА ПОЛИТИКА</a:t>
            </a:r>
            <a:br>
              <a:rPr lang="bg-BG" sz="2800" dirty="0" smtClean="0"/>
            </a:br>
            <a:r>
              <a:rPr lang="bg-BG" sz="2800" dirty="0" smtClean="0"/>
              <a:t>ЕВРОПА – БЪЛГАРИЯ </a:t>
            </a:r>
            <a:r>
              <a:rPr lang="en-US" sz="2800" dirty="0" smtClean="0"/>
              <a:t>:</a:t>
            </a:r>
            <a:r>
              <a:rPr lang="bg-BG" sz="2800" dirty="0" smtClean="0"/>
              <a:t> РАЗЛИКИ И ПРИЛИКИ В РАЦИОНАЛНОСТТА</a:t>
            </a:r>
            <a:br>
              <a:rPr lang="bg-BG" sz="2800" dirty="0" smtClean="0"/>
            </a:br>
            <a:r>
              <a:rPr lang="bg-BG" sz="2800" dirty="0" smtClean="0"/>
              <a:t>КАКВО ДА СЕ ПРАВИ , ЗАЩО ДА СЕ ПРАВИ – ПРЕДЛОЖЕНИЯ И СРЕДСТВА ЗА РЕАЛИЗАЦИЯ</a:t>
            </a:r>
            <a:br>
              <a:rPr lang="bg-BG" sz="2800" dirty="0" smtClean="0"/>
            </a:b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5655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Autofit/>
          </a:bodyPr>
          <a:lstStyle/>
          <a:p>
            <a:r>
              <a:rPr lang="bg-BG" sz="2400" dirty="0" smtClean="0"/>
              <a:t>Посочените данни говорят за едно: не е важно само колко плаща като референтна стойност НЗОК – поради високото доплащане , разликите в цените на всички извънпатентни продукти в даден </a:t>
            </a:r>
            <a:r>
              <a:rPr lang="en-US" sz="2400" dirty="0" smtClean="0"/>
              <a:t>INN </a:t>
            </a:r>
            <a:r>
              <a:rPr lang="bg-BG" sz="2400" dirty="0" smtClean="0"/>
              <a:t>играят роля , затова рационалната лекарствена политика трябва да обърне внимание и на тази зависимост!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0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>
            <a:noAutofit/>
          </a:bodyPr>
          <a:lstStyle/>
          <a:p>
            <a:r>
              <a:rPr lang="bg-BG" sz="2400" dirty="0" smtClean="0"/>
              <a:t>Какво да се направи ? </a:t>
            </a:r>
            <a:br>
              <a:rPr lang="bg-BG" sz="2400" dirty="0" smtClean="0"/>
            </a:br>
            <a:r>
              <a:rPr lang="bg-BG" sz="2400" dirty="0" smtClean="0"/>
              <a:t>Кой какво може да свърши за да подпомогне реализирането на рационална лекарствена политика с цела разширяване достъпа до ефективно и достъпно лекарствено лечение?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7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30823"/>
          </a:xfrm>
        </p:spPr>
        <p:txBody>
          <a:bodyPr>
            <a:noAutofit/>
          </a:bodyPr>
          <a:lstStyle/>
          <a:p>
            <a:r>
              <a:rPr lang="bg-BG" sz="2400" dirty="0" smtClean="0"/>
              <a:t>1. </a:t>
            </a:r>
            <a:r>
              <a:rPr lang="bg-BG" sz="2400" b="1" dirty="0" smtClean="0"/>
              <a:t>Актуализиране на нормативната база </a:t>
            </a:r>
            <a:r>
              <a:rPr lang="bg-BG" sz="2400" dirty="0" smtClean="0"/>
              <a:t>и осигураване на бърз достъп на генерични и биоподобни медикаменти до реимбурсация след получаване на РУ  - не подлежи на съмнение, предстои финално приемане на Директива за прозрачност в ЕС, гарантираща именно това </a:t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>2. </a:t>
            </a:r>
            <a:r>
              <a:rPr lang="bg-BG" sz="2400" b="1" dirty="0" smtClean="0"/>
              <a:t>Публичност, прозрачност и информираност </a:t>
            </a:r>
            <a:r>
              <a:rPr lang="bg-BG" sz="2400" dirty="0" smtClean="0"/>
              <a:t>относно разходите на НЗОК и другите потребители на медикаменти, заплащани с обществени </a:t>
            </a:r>
            <a:br>
              <a:rPr lang="bg-BG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3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322911"/>
          </a:xfrm>
        </p:spPr>
        <p:txBody>
          <a:bodyPr>
            <a:noAutofit/>
          </a:bodyPr>
          <a:lstStyle/>
          <a:p>
            <a:r>
              <a:rPr lang="bg-BG" sz="1800" b="1" dirty="0" smtClean="0"/>
              <a:t>3. Рационализиране на системата за реимбурсиране:</a:t>
            </a:r>
            <a:br>
              <a:rPr lang="bg-BG" sz="1800" b="1" dirty="0" smtClean="0"/>
            </a:br>
            <a:r>
              <a:rPr lang="bg-BG" sz="1800" dirty="0" smtClean="0"/>
              <a:t>- Информираност на пациентите за генеричните и биоподобните медикаменти , тяхното качество ефективност и безопасност – напр. отделна секция в сайта на ИАЛ, други информационни сайтове  - </a:t>
            </a:r>
            <a:r>
              <a:rPr lang="en-US" sz="1800" dirty="0" smtClean="0">
                <a:hlinkClick r:id="rId2"/>
              </a:rPr>
              <a:t>www.generics.bg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bg-BG" sz="1800" dirty="0" smtClean="0"/>
              <a:t>Ролята, ефективността и безопасността на генеричните медикаменти да станат задължителна част от продължаващото обучение на лекари и фармацевти </a:t>
            </a:r>
            <a:br>
              <a:rPr lang="bg-BG" sz="1800" dirty="0" smtClean="0"/>
            </a:br>
            <a:r>
              <a:rPr lang="bg-BG" sz="1800" dirty="0" smtClean="0"/>
              <a:t>- Подходяща политика на стимулиране на лекарите да изписват генерични и биоподобни медикаменти</a:t>
            </a:r>
            <a:br>
              <a:rPr lang="bg-BG" sz="1800" dirty="0" smtClean="0"/>
            </a:br>
            <a:r>
              <a:rPr lang="bg-BG" sz="1800" dirty="0" smtClean="0"/>
              <a:t>- Подходяща политика на стимулиране на фармацевтите да информират пациентите за генеричните и биоподобни медикаменти  и нивата на доплащане</a:t>
            </a:r>
            <a:br>
              <a:rPr lang="bg-BG" sz="1800" dirty="0" smtClean="0"/>
            </a:b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36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250903"/>
          </a:xfrm>
        </p:spPr>
        <p:txBody>
          <a:bodyPr>
            <a:noAutofit/>
          </a:bodyPr>
          <a:lstStyle/>
          <a:p>
            <a:r>
              <a:rPr lang="bg-BG" sz="2000" dirty="0"/>
              <a:t>- Информационна електронна система /електронна рецепта отчитаща не само референтната стойност на частично платените медикаменти , но и префериране с подходящи правила на тези ,за които се доплаща най-малко.</a:t>
            </a:r>
            <a:br>
              <a:rPr lang="bg-BG" sz="2000" dirty="0"/>
            </a:br>
            <a:r>
              <a:rPr lang="bg-BG" sz="2000" dirty="0"/>
              <a:t>- Рационализиране на системата на референтните цени и по –специално избора на референтни държави . Вътрешната ценова конкуренция между генеричните продукти е достатъчно силен фактор гарантиращ снижаване на цените и от там разходите за лечение</a:t>
            </a:r>
            <a:br>
              <a:rPr lang="bg-BG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39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512768" cy="4320480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>
                <a:solidFill>
                  <a:schemeClr val="tx1"/>
                </a:solidFill>
              </a:rPr>
              <a:t>Здравната служба на Великобритания налага лимити от 2014 г. върху разходите за оригинални/иновативни лекарства.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Това ограничение е свързано с 5 г. период на Програма за ценово регулиране на лекарствата (</a:t>
            </a:r>
            <a:r>
              <a:rPr lang="en-US" dirty="0" smtClean="0">
                <a:solidFill>
                  <a:schemeClr val="tx1"/>
                </a:solidFill>
              </a:rPr>
              <a:t>Pharmaceutical </a:t>
            </a:r>
            <a:r>
              <a:rPr lang="en-US" dirty="0">
                <a:solidFill>
                  <a:schemeClr val="tx1"/>
                </a:solidFill>
              </a:rPr>
              <a:t>Price Regulation Scheme (PPRS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bg-BG" dirty="0" smtClean="0">
                <a:solidFill>
                  <a:schemeClr val="tx1"/>
                </a:solidFill>
              </a:rPr>
              <a:t>и налага неувеличаване на цените за оригинални медикаменти за 2 г., последвано от повишаване не повече от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% </a:t>
            </a:r>
            <a:r>
              <a:rPr lang="bg-BG" dirty="0" smtClean="0">
                <a:solidFill>
                  <a:schemeClr val="tx1"/>
                </a:solidFill>
              </a:rPr>
              <a:t>през следващите 3 години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bg-BG" dirty="0" smtClean="0">
                <a:solidFill>
                  <a:schemeClr val="tx1"/>
                </a:solidFill>
              </a:rPr>
              <a:t>Националната здравна служба е похарчила над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£12 </a:t>
            </a:r>
            <a:r>
              <a:rPr lang="bg-BG" dirty="0" smtClean="0">
                <a:solidFill>
                  <a:schemeClr val="tx1"/>
                </a:solidFill>
              </a:rPr>
              <a:t>млрд бр. лири за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2012 </a:t>
            </a:r>
            <a:r>
              <a:rPr lang="bg-BG" dirty="0" smtClean="0">
                <a:solidFill>
                  <a:schemeClr val="tx1"/>
                </a:solidFill>
              </a:rPr>
              <a:t>г., като всеки разход над наложения праг е необходимо да се поеме </a:t>
            </a:r>
            <a:r>
              <a:rPr lang="bg-BG" smtClean="0">
                <a:solidFill>
                  <a:schemeClr val="tx1"/>
                </a:solidFill>
              </a:rPr>
              <a:t>от самите </a:t>
            </a:r>
            <a:r>
              <a:rPr lang="bg-BG" dirty="0" smtClean="0">
                <a:solidFill>
                  <a:schemeClr val="tx1"/>
                </a:solidFill>
              </a:rPr>
              <a:t>производители.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83671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Пример за рационална лекарствена политика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2364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bg-BG" dirty="0" smtClean="0"/>
              <a:t>Препоръки </a:t>
            </a:r>
            <a:r>
              <a:rPr lang="bg-BG" dirty="0"/>
              <a:t>относно информацията за пациенти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760" y="1407907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C00000"/>
                </a:solidFill>
                <a:latin typeface="Arial" charset="0"/>
              </a:rPr>
              <a:t>Фармацевтичен Форум към ЕК, доклад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, </a:t>
            </a:r>
            <a:r>
              <a:rPr lang="bg-BG" b="1" dirty="0">
                <a:solidFill>
                  <a:srgbClr val="C00000"/>
                </a:solidFill>
                <a:latin typeface="Arial" charset="0"/>
              </a:rPr>
              <a:t>октомври 2008 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66323"/>
              </p:ext>
            </p:extLst>
          </p:nvPr>
        </p:nvGraphicFramePr>
        <p:xfrm>
          <a:off x="467544" y="1813466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0289"/>
            <a:ext cx="9993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Users\AMiteva\Desktop\Print screen\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038"/>
            <a:ext cx="1224136" cy="10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8" y="1749976"/>
            <a:ext cx="8655174" cy="486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7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143000"/>
          </a:xfrm>
        </p:spPr>
        <p:txBody>
          <a:bodyPr>
            <a:noAutofit/>
          </a:bodyPr>
          <a:lstStyle/>
          <a:p>
            <a:r>
              <a:rPr lang="en-US" sz="2400" dirty="0"/>
              <a:t>The European Generic Medicines and </a:t>
            </a:r>
            <a:r>
              <a:rPr lang="en-US" sz="2400" dirty="0" err="1"/>
              <a:t>Biosimilar</a:t>
            </a:r>
            <a:r>
              <a:rPr lang="en-US" sz="2400" dirty="0"/>
              <a:t> Medicines Association (EGA) is at the heart of Europe’s medicine industry and is essential to EU Public Health</a:t>
            </a:r>
            <a:r>
              <a:rPr lang="en-US" sz="2400" dirty="0" smtClean="0"/>
              <a:t>.</a:t>
            </a:r>
            <a:r>
              <a:rPr lang="bg-BG" sz="2400" dirty="0" smtClean="0"/>
              <a:t> БГфарма като представителна организация в България също!</a:t>
            </a:r>
            <a:endParaRPr lang="bg-BG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" y="1628800"/>
            <a:ext cx="9004520" cy="520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Users\AMiteva\Desktop\Print screen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" y="-797"/>
            <a:ext cx="1039176" cy="10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56" y="46312"/>
            <a:ext cx="8456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784976" cy="4896544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ЛП най-общо казано е всичко описано в ЗЛАХМ касаещо разработването , производството , пускането на пазара , търговията на едро и дребно и съпътстващите дейности в т.ч. регулация , клинични изпитвания , контрол на качеството , ценообразуване , реимбурсиране , рекламиране , фармацевтична бдителност и т.н с една единствена цел :</a:t>
            </a:r>
            <a:br>
              <a:rPr lang="bg-BG" sz="2400" dirty="0" smtClean="0"/>
            </a:br>
            <a:r>
              <a:rPr lang="bg-BG" sz="2400" dirty="0" smtClean="0"/>
              <a:t>задоволяване потребностите на пациентите от лечение и достъп до медикаменти без риск на приемлива цена и с очаквано доказан позитивен терапевтичен ефект </a:t>
            </a:r>
            <a:br>
              <a:rPr lang="bg-BG" sz="2400" dirty="0" smtClean="0"/>
            </a:br>
            <a:r>
              <a:rPr lang="bg-BG" sz="2400" dirty="0" smtClean="0"/>
              <a:t>Провежда се от КЗ към Парламента ; МЗ ; НЗОК ; ИАЛ ; НСЦР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5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4968551"/>
          </a:xfrm>
        </p:spPr>
        <p:txBody>
          <a:bodyPr>
            <a:normAutofit fontScale="90000"/>
          </a:bodyPr>
          <a:lstStyle/>
          <a:p>
            <a:r>
              <a:rPr lang="bg-BG" sz="2000" b="1" i="1" dirty="0" smtClean="0"/>
              <a:t>Генеричните/биоподобните  медикаменти са възможото решение на трудното уравнение за рационалността на лекарствената политика </a:t>
            </a:r>
            <a:r>
              <a:rPr lang="bg-BG" sz="2000" dirty="0" smtClean="0"/>
              <a:t>:</a:t>
            </a:r>
            <a:br>
              <a:rPr lang="bg-BG" sz="2000" dirty="0" smtClean="0"/>
            </a:br>
            <a:r>
              <a:rPr lang="bg-BG" sz="2000" dirty="0" smtClean="0"/>
              <a:t>- Златен стандарт в масовите терапии , качество и ефективност доказано с милиони пациенти зад тях</a:t>
            </a:r>
            <a:br>
              <a:rPr lang="bg-BG" sz="2000" dirty="0" smtClean="0"/>
            </a:br>
            <a:r>
              <a:rPr lang="bg-BG" sz="2000" dirty="0" smtClean="0"/>
              <a:t>- Възможност за значителни бюджетни икономии и разширяване пациентската база лекувани пациенти /достъпа до лечение/</a:t>
            </a:r>
            <a:br>
              <a:rPr lang="bg-BG" sz="2000" dirty="0" smtClean="0"/>
            </a:br>
            <a:r>
              <a:rPr lang="bg-BG" sz="2000" dirty="0" smtClean="0"/>
              <a:t>-  Спомагат за развитието на конкуренцията</a:t>
            </a:r>
            <a:br>
              <a:rPr lang="bg-BG" sz="2000" dirty="0" smtClean="0"/>
            </a:br>
            <a:r>
              <a:rPr lang="bg-BG" sz="2000" dirty="0" smtClean="0"/>
              <a:t>- Дават импулс на развитието на иновацията във индустрията  / спестените пари повишават възможността на държавата да осигурява скъпи терапии/</a:t>
            </a:r>
            <a:br>
              <a:rPr lang="bg-BG" sz="2000" dirty="0" smtClean="0"/>
            </a:br>
            <a:r>
              <a:rPr lang="bg-BG" sz="2000" dirty="0" smtClean="0"/>
              <a:t>- База за значителен процент заети и инвестиции</a:t>
            </a:r>
            <a:br>
              <a:rPr lang="bg-BG" sz="2000" dirty="0" smtClean="0"/>
            </a:br>
            <a:r>
              <a:rPr lang="bg-BG" sz="2000" b="1" i="1" dirty="0" smtClean="0">
                <a:solidFill>
                  <a:srgbClr val="FF0000"/>
                </a:solidFill>
              </a:rPr>
              <a:t>/ България – 10 % от заетите в ЕС ! Стотици милиони лв инвестиции , 21 млрд. таблети и капсули , 200  милиона ампули и  бут.сиропи , </a:t>
            </a:r>
            <a:br>
              <a:rPr lang="bg-BG" sz="2000" b="1" i="1" dirty="0" smtClean="0">
                <a:solidFill>
                  <a:srgbClr val="FF0000"/>
                </a:solidFill>
              </a:rPr>
            </a:br>
            <a:r>
              <a:rPr lang="bg-BG" sz="2000" b="1" i="1" dirty="0" smtClean="0">
                <a:solidFill>
                  <a:srgbClr val="FF0000"/>
                </a:solidFill>
              </a:rPr>
              <a:t>125 т. активни субстанции /</a:t>
            </a:r>
            <a:br>
              <a:rPr lang="bg-BG" sz="2000" b="1" i="1" dirty="0" smtClean="0">
                <a:solidFill>
                  <a:srgbClr val="FF0000"/>
                </a:solidFill>
              </a:rPr>
            </a:br>
            <a:r>
              <a:rPr lang="bg-BG" sz="2000" dirty="0" smtClean="0"/>
              <a:t>- Често се единствен избор при стари терапии !!!</a:t>
            </a:r>
            <a:br>
              <a:rPr lang="bg-BG" sz="2000" dirty="0" smtClean="0"/>
            </a:br>
            <a:r>
              <a:rPr lang="bg-BG" sz="2000" dirty="0" smtClean="0"/>
              <a:t>- Подпомагат слабо развитите като икономика държави с достъпно лечение</a:t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1600" dirty="0" smtClean="0"/>
              <a:t>- </a:t>
            </a:r>
            <a:br>
              <a:rPr lang="bg-BG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2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заключения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194663"/>
              </p:ext>
            </p:extLst>
          </p:nvPr>
        </p:nvGraphicFramePr>
        <p:xfrm>
          <a:off x="395536" y="1268760"/>
          <a:ext cx="82912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E:\Users\AMiteva\Desktop\Print screen\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224136" cy="10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74" y="189069"/>
            <a:ext cx="9993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538935"/>
          </a:xfrm>
        </p:spPr>
        <p:txBody>
          <a:bodyPr>
            <a:normAutofit/>
          </a:bodyPr>
          <a:lstStyle/>
          <a:p>
            <a:r>
              <a:rPr lang="bg-BG" sz="2000" b="1" dirty="0" smtClean="0"/>
              <a:t>Актуализиране </a:t>
            </a:r>
            <a:r>
              <a:rPr lang="bg-BG" sz="2000" b="1" dirty="0"/>
              <a:t>на нормативната </a:t>
            </a:r>
            <a:r>
              <a:rPr lang="bg-BG" sz="2000" b="1" dirty="0" smtClean="0"/>
              <a:t>база – разширяване достъпа до лечение с оптимизиране финансовия ресурс</a:t>
            </a:r>
            <a:br>
              <a:rPr lang="bg-BG" sz="2000" b="1" dirty="0" smtClean="0"/>
            </a:br>
            <a:r>
              <a:rPr lang="bg-BG" sz="2000" b="1" dirty="0"/>
              <a:t>Публичност, прозрачност и </a:t>
            </a:r>
            <a:r>
              <a:rPr lang="bg-BG" sz="2000" b="1" dirty="0" smtClean="0"/>
              <a:t>информираност – разширяване достъпа до лечение</a:t>
            </a:r>
            <a:br>
              <a:rPr lang="bg-BG" sz="2000" b="1" dirty="0" smtClean="0"/>
            </a:br>
            <a:r>
              <a:rPr lang="bg-BG" sz="2000" b="1" dirty="0" smtClean="0"/>
              <a:t>Рационализиране </a:t>
            </a:r>
            <a:r>
              <a:rPr lang="bg-BG" sz="2000" b="1" dirty="0"/>
              <a:t>на системата за </a:t>
            </a:r>
            <a:r>
              <a:rPr lang="bg-BG" sz="2000" b="1" dirty="0" smtClean="0"/>
              <a:t>реимбурсиране – по широк достъп при масовите заболявания  -  икономии , позволяващи по-широк достъп до иновативни терапии   </a:t>
            </a:r>
            <a:br>
              <a:rPr lang="bg-BG" sz="2000" b="1" dirty="0" smtClean="0"/>
            </a:br>
            <a:r>
              <a:rPr lang="bg-BG" sz="2000" b="1" dirty="0" smtClean="0"/>
              <a:t/>
            </a:r>
            <a:br>
              <a:rPr lang="bg-BG" sz="2000" b="1" dirty="0" smtClean="0"/>
            </a:br>
            <a:r>
              <a:rPr lang="bg-BG" sz="2000" b="1" dirty="0" smtClean="0"/>
              <a:t>Генеричната индустрия в България се надява да го постигнем в диалог и колаборация с институциите , пациентските и съсловните организации в полза на БЪЛГАРСКИЯТ ПАЦИЕНТ!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5319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sz="6700" dirty="0" smtClean="0"/>
              <a:t>Благодаря за вниманието!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84004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8855"/>
          </a:xfrm>
        </p:spPr>
        <p:txBody>
          <a:bodyPr>
            <a:normAutofit/>
          </a:bodyPr>
          <a:lstStyle/>
          <a:p>
            <a:r>
              <a:rPr lang="bg-BG" sz="2400" dirty="0" smtClean="0"/>
              <a:t>Рационалният елемент – всичко за в името на пациента за благото на пациента !</a:t>
            </a:r>
            <a:br>
              <a:rPr lang="bg-BG" sz="2400" dirty="0" smtClean="0"/>
            </a:br>
            <a:r>
              <a:rPr lang="bg-BG" sz="2400" dirty="0" smtClean="0"/>
              <a:t>Елементите на ЛП в голяма степен се различават по определящ център на рационалност и ефективност :</a:t>
            </a:r>
            <a:br>
              <a:rPr lang="bg-BG" sz="2400" dirty="0" smtClean="0"/>
            </a:br>
            <a:r>
              <a:rPr lang="bg-BG" sz="2400" dirty="0" smtClean="0"/>
              <a:t>Регулаторна рамка –  общите закони / директиви на ЕС</a:t>
            </a:r>
            <a:br>
              <a:rPr lang="bg-BG" sz="2400" dirty="0" smtClean="0"/>
            </a:br>
            <a:r>
              <a:rPr lang="bg-BG" sz="2400" dirty="0" smtClean="0"/>
              <a:t>Ценова и реимбурсна политика – напълно национален приоритет , няма общи правила и законодателна рамка в ЕС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98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Autofit/>
          </a:bodyPr>
          <a:lstStyle/>
          <a:p>
            <a:r>
              <a:rPr lang="bg-BG" sz="2400" dirty="0" smtClean="0"/>
              <a:t>Рационалната лекарствена политика би трябвало да води до оптимизиране използването на обществен ресурс и повишаване неговата ефективност </a:t>
            </a:r>
            <a:br>
              <a:rPr lang="bg-BG" sz="2400" dirty="0" smtClean="0"/>
            </a:br>
            <a:r>
              <a:rPr lang="bg-BG" sz="2400" dirty="0" smtClean="0"/>
              <a:t>Иначе казано , повече пациенти лекувани със фиксираният /принципно вечно недостатъчен/ финасов ресурс</a:t>
            </a:r>
            <a:br>
              <a:rPr lang="bg-BG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3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4536504"/>
          </a:xfrm>
        </p:spPr>
        <p:txBody>
          <a:bodyPr>
            <a:normAutofit/>
          </a:bodyPr>
          <a:lstStyle/>
          <a:p>
            <a:r>
              <a:rPr lang="bg-BG" sz="1600" b="1" i="1" dirty="0" smtClean="0"/>
              <a:t>1.Защо рационална лекарствена политика ?</a:t>
            </a:r>
            <a:br>
              <a:rPr lang="bg-BG" sz="1600" b="1" i="1" dirty="0" smtClean="0"/>
            </a:br>
            <a:r>
              <a:rPr lang="bg-BG" sz="1600" dirty="0" smtClean="0"/>
              <a:t>Защото имаме :</a:t>
            </a:r>
            <a:br>
              <a:rPr lang="bg-BG" sz="1600" dirty="0" smtClean="0"/>
            </a:br>
            <a:r>
              <a:rPr lang="bg-BG" sz="1600" dirty="0" smtClean="0"/>
              <a:t>- Ограничен финасов ресурс</a:t>
            </a:r>
            <a:br>
              <a:rPr lang="bg-BG" sz="1600" dirty="0" smtClean="0"/>
            </a:br>
            <a:r>
              <a:rPr lang="bg-BG" sz="1600" dirty="0" smtClean="0"/>
              <a:t>- Недофинансиране на системата /неплащане на здравни вноски/</a:t>
            </a:r>
            <a:br>
              <a:rPr lang="bg-BG" sz="1600" dirty="0" smtClean="0"/>
            </a:br>
            <a:r>
              <a:rPr lang="bg-BG" sz="1600" dirty="0" smtClean="0"/>
              <a:t>- Дисбаланс във демографската структура – много повече потребители на здравни услуги /медикаменти отколкото  „производители“ на финасов ресурс/данъци и здравни вносни/</a:t>
            </a:r>
            <a:br>
              <a:rPr lang="bg-BG" sz="1600" dirty="0" smtClean="0"/>
            </a:br>
            <a:r>
              <a:rPr lang="bg-BG" sz="1600" b="1" i="1" dirty="0" smtClean="0"/>
              <a:t>2. Защо рационална лекарствена политика в областа на достъпа на пациенти до медикаменти и лечение , заплащане с обществени средства?</a:t>
            </a:r>
            <a:br>
              <a:rPr lang="bg-BG" sz="1600" b="1" i="1" dirty="0" smtClean="0"/>
            </a:br>
            <a:r>
              <a:rPr lang="bg-BG" sz="1600" dirty="0" smtClean="0"/>
              <a:t>- Общата регулаторна рамка в ЕС дава гаранция за достъп до пазара по прозрачни правила на всички качествени , ефективни и безопасни медикаменти по еднакви критерии във всички страни членки / общи процедури и т.н./</a:t>
            </a:r>
            <a:br>
              <a:rPr lang="bg-BG" sz="1600" dirty="0" smtClean="0"/>
            </a:br>
            <a:r>
              <a:rPr lang="bg-BG" sz="1600" dirty="0" smtClean="0"/>
              <a:t>- ОТС медикаментите и тези по лекарско предписание , участващи само на свободния пазар не харчат обществени фондове</a:t>
            </a:r>
            <a:br>
              <a:rPr lang="bg-BG" sz="1600" dirty="0" smtClean="0"/>
            </a:br>
            <a:r>
              <a:rPr lang="bg-BG" sz="1600" dirty="0" smtClean="0"/>
              <a:t>С други думи тук рационалността е налице , ако са утвърдени процесите , процедурите и нормативната база и тя фунционираа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02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538935"/>
          </a:xfrm>
        </p:spPr>
        <p:txBody>
          <a:bodyPr>
            <a:noAutofit/>
          </a:bodyPr>
          <a:lstStyle/>
          <a:p>
            <a:r>
              <a:rPr lang="bg-BG" sz="2400" i="1" dirty="0" smtClean="0"/>
              <a:t>Рационална лекарствена политика е необходимост и предпоставка за успех във областта на достъпа на пациенти до медикаменти заплащани със обществени средства!</a:t>
            </a:r>
            <a:br>
              <a:rPr lang="bg-BG" sz="2400" i="1" dirty="0" smtClean="0"/>
            </a:br>
            <a:r>
              <a:rPr lang="bg-BG" sz="2400" dirty="0" smtClean="0"/>
              <a:t>Кой и как има отношение към това:</a:t>
            </a:r>
            <a:br>
              <a:rPr lang="bg-BG" sz="2400" dirty="0" smtClean="0"/>
            </a:br>
            <a:r>
              <a:rPr lang="bg-BG" sz="2400" dirty="0" smtClean="0"/>
              <a:t>1. Институциите, законодателна и  изпълнителна власт /КЗ, МЗ , ИАЛ , НСЦР , НЗОК /</a:t>
            </a:r>
            <a:br>
              <a:rPr lang="bg-BG" sz="2400" dirty="0" smtClean="0"/>
            </a:br>
            <a:r>
              <a:rPr lang="bg-BG" sz="2400" dirty="0" smtClean="0"/>
              <a:t>2. Съсловните организации /БЛС , БЗС , ФС /</a:t>
            </a:r>
            <a:br>
              <a:rPr lang="bg-BG" sz="2400" dirty="0" smtClean="0"/>
            </a:br>
            <a:r>
              <a:rPr lang="bg-BG" sz="2400" dirty="0" smtClean="0"/>
              <a:t>3. Пациентите</a:t>
            </a:r>
            <a:br>
              <a:rPr lang="bg-BG" sz="2400" dirty="0" smtClean="0"/>
            </a:br>
            <a:r>
              <a:rPr lang="bg-BG" sz="2400" dirty="0" smtClean="0"/>
              <a:t>4. Индустрията  </a:t>
            </a:r>
            <a:br>
              <a:rPr lang="bg-BG" sz="2400" dirty="0" smtClean="0"/>
            </a:br>
            <a:r>
              <a:rPr lang="bg-BG" sz="2400" dirty="0" smtClean="0"/>
              <a:t>Но да не забравяме крайната цел – разширяване достъпа до ефективно лечение и задоволяване здравните нужди от лекарствена терапия на всички здравно осигурени лица</a:t>
            </a:r>
            <a:r>
              <a:rPr lang="bg-BG" sz="2400" i="1" dirty="0" smtClean="0"/>
              <a:t/>
            </a:r>
            <a:br>
              <a:rPr lang="bg-BG" sz="2400" i="1" dirty="0" smtClean="0"/>
            </a:b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269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466927"/>
          </a:xfrm>
        </p:spPr>
        <p:txBody>
          <a:bodyPr>
            <a:noAutofit/>
          </a:bodyPr>
          <a:lstStyle/>
          <a:p>
            <a:r>
              <a:rPr lang="bg-BG" sz="1800" dirty="0" smtClean="0"/>
              <a:t>Рационалното следва да бъде нещо като златно сечение между изброените вече групи  участници в процеса! А какви са тези интереси:</a:t>
            </a:r>
            <a:br>
              <a:rPr lang="bg-BG" sz="1800" dirty="0" smtClean="0"/>
            </a:br>
            <a:r>
              <a:rPr lang="bg-BG" sz="1800" dirty="0" smtClean="0"/>
              <a:t>1. Институциите – повече медикаменти и лекувани пациенти при фиксиран ограничен финансов ресурс /неговата достатъчност или недостатъчност е отделна тема/</a:t>
            </a:r>
            <a:br>
              <a:rPr lang="bg-BG" sz="1800" dirty="0" smtClean="0"/>
            </a:br>
            <a:r>
              <a:rPr lang="bg-BG" sz="1800" dirty="0" smtClean="0"/>
              <a:t>2. Лекарите  - да постигнат желания терапевтичен резултат и да притежават необходимите медикаменти за това</a:t>
            </a:r>
            <a:br>
              <a:rPr lang="bg-BG" sz="1800" dirty="0" smtClean="0"/>
            </a:br>
            <a:r>
              <a:rPr lang="bg-BG" sz="1800" dirty="0" smtClean="0"/>
              <a:t>3. Фармацевтите – да имат достъп и в наличност нужните на пациентите медикаменти</a:t>
            </a:r>
            <a:br>
              <a:rPr lang="bg-BG" sz="1800" dirty="0" smtClean="0"/>
            </a:br>
            <a:r>
              <a:rPr lang="bg-BG" sz="1800" dirty="0" smtClean="0"/>
              <a:t>4. Индустрията – да участва прозрачно и равнопоставено на пазара на медикаменти, заплащани с обществени средства и , освен всичко друго, да има справедлива оценка на сойността на продуктите си , които да я задържат на пазара и да и позволяват да се развива </a:t>
            </a:r>
            <a:br>
              <a:rPr lang="bg-BG" sz="1800" dirty="0" smtClean="0"/>
            </a:br>
            <a:r>
              <a:rPr lang="bg-BG" sz="1800" dirty="0" smtClean="0"/>
              <a:t>5. ПАЦИЕНТИТЕ – ДОСТЪПНО  ЛЕЧЕНИЕ , ДАВАЩО ОЧАКВАН РЕЗУЛТАТ  С КАЧЕСТВЕНИ И ЕФЕКТИВНИ МЕДИКАМЕНТИ – ТОВА Е ОСНОВАТА И ЗЛАТНОТО СЕЧЕНИЕ И ВСИЧКИ ДРУГИ ИНТЕРЕСИ ТРЯБВА ДА СЕ РЕАЛИЗИРАТ ПРЕЗ ПРИЗМАТА НА ТОЗИ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6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4752528"/>
          </a:xfrm>
        </p:spPr>
        <p:txBody>
          <a:bodyPr>
            <a:noAutofit/>
          </a:bodyPr>
          <a:lstStyle/>
          <a:p>
            <a:r>
              <a:rPr lang="bg-BG" sz="2000" dirty="0" smtClean="0"/>
              <a:t>ОСНОВНО УРАВНЕНИЕ НА РАЦИОНАЛНАТА ЛЕКАРСТВЕНА ПОЛИТИКА:</a:t>
            </a:r>
            <a:br>
              <a:rPr lang="bg-BG" sz="2000" dirty="0" smtClean="0"/>
            </a:br>
            <a:r>
              <a:rPr lang="bg-BG" sz="2000" dirty="0" smtClean="0"/>
              <a:t>БАЛАНС МЕЖДУ ИНТЕРЕСИТЕ В ПОСОКА ИНТЕРЕСА НА ПАЦИЕНТИТЕ ЧРЕЗ РЕАЛИЗИРАНЕ НА ИКОНОМИИ И ПЕСТЕНЕ НА СРЕДСТВА ЧРЕЗ ГЕНЕРИЧНИ/БИОПОДОБНИ МЕДИКАМЕНТИ В ГРУПИТЕ В КОИТО ГИ ИМА , ЗА ДА МОГАТ ТЕЗИ СРЕДСТВА ДА УВЕЛИЧАВАТ ДОСТЪПА ДО СКЪПИ  МОДЕРНИ ИНОВАТИВНИ ТЕРАПИИ / МЕДИКАМЕНТИ</a:t>
            </a:r>
            <a:br>
              <a:rPr lang="bg-BG" sz="2000" dirty="0" smtClean="0"/>
            </a:br>
            <a:r>
              <a:rPr lang="bg-BG" sz="2000" dirty="0"/>
              <a:t/>
            </a:r>
            <a:br>
              <a:rPr lang="bg-BG" sz="2000" dirty="0"/>
            </a:br>
            <a:r>
              <a:rPr lang="bg-BG" sz="2000" i="1" dirty="0" smtClean="0"/>
              <a:t>Никой не може да си позволи само едното или само другото ! </a:t>
            </a:r>
            <a:br>
              <a:rPr lang="bg-BG" sz="2000" i="1" dirty="0" smtClean="0"/>
            </a:br>
            <a:r>
              <a:rPr lang="bg-BG" sz="2000" i="1" dirty="0" smtClean="0"/>
              <a:t>За да се осигурят средства за скъпите животоспасяващи </a:t>
            </a:r>
            <a:br>
              <a:rPr lang="bg-BG" sz="2000" i="1" dirty="0" smtClean="0"/>
            </a:br>
            <a:r>
              <a:rPr lang="bg-BG" sz="2000" i="1" dirty="0" smtClean="0"/>
              <a:t>терапии ,   трябва да се спестят средства при масовите хронични заболявания !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767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1346</Words>
  <Application>Microsoft Office PowerPoint</Application>
  <PresentationFormat>On-screen Show (4:3)</PresentationFormat>
  <Paragraphs>124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РАЦИОНАЛНА ЛЕКАРСТВЕНА ПОЛИТИКА = ПО ШИРОК ДОСТЪП ДО МЕДИКАМЕНТИ  ЗА БЪЛГАРСКИТЕ ПАЦИЕНТИ София , 14 Ноември 2013 </vt:lpstr>
      <vt:lpstr>ЛЕКАРСТВЕНА ПОЛИТИКА – РАЦИОНАЛНА ЛЕКАРСТВЕНА ПОЛИТИКА ЦЕЛ НА НАЦИОНАЛНАТА ЛЕКАРСТВЕНА ПОЛИТИКА ЕВРОПА – БЪЛГАРИЯ : РАЗЛИКИ И ПРИЛИКИ В РАЦИОНАЛНОСТТА КАКВО ДА СЕ ПРАВИ , ЗАЩО ДА СЕ ПРАВИ – ПРЕДЛОЖЕНИЯ И СРЕДСТВА ЗА РЕАЛИЗАЦИЯ </vt:lpstr>
      <vt:lpstr>ЛП най-общо казано е всичко описано в ЗЛАХМ касаещо разработването , производството , пускането на пазара , търговията на едро и дребно и съпътстващите дейности в т.ч. регулация , клинични изпитвания , контрол на качеството , ценообразуване , реимбурсиране , рекламиране , фармацевтична бдителност и т.н с една единствена цел : задоволяване потребностите на пациентите от лечение и достъп до медикаменти без риск на приемлива цена и с очаквано доказан позитивен терапевтичен ефект  Провежда се от КЗ към Парламента ; МЗ ; НЗОК ; ИАЛ ; НСЦР</vt:lpstr>
      <vt:lpstr>Рационалният елемент – всичко за в името на пациента за благото на пациента ! Елементите на ЛП в голяма степен се различават по определящ център на рационалност и ефективност : Регулаторна рамка –  общите закони / директиви на ЕС Ценова и реимбурсна политика – напълно национален приоритет , няма общи правила и законодателна рамка в ЕС </vt:lpstr>
      <vt:lpstr>Рационалната лекарствена политика би трябвало да води до оптимизиране използването на обществен ресурс и повишаване неговата ефективност  Иначе казано , повече пациенти лекувани със фиксираният /принципно вечно недостатъчен/ финасов ресурс </vt:lpstr>
      <vt:lpstr>1.Защо рационална лекарствена политика ? Защото имаме : - Ограничен финасов ресурс - Недофинансиране на системата /неплащане на здравни вноски/ - Дисбаланс във демографската структура – много повече потребители на здравни услуги /медикаменти отколкото  „производители“ на финасов ресурс/данъци и здравни вносни/ 2. Защо рационална лекарствена политика в областа на достъпа на пациенти до медикаменти и лечение , заплащане с обществени средства? - Общата регулаторна рамка в ЕС дава гаранция за достъп до пазара по прозрачни правила на всички качествени , ефективни и безопасни медикаменти по еднакви критерии във всички страни членки / общи процедури и т.н./ - ОТС медикаментите и тези по лекарско предписание , участващи само на свободния пазар не харчат обществени фондове С други думи тук рационалността е налице , ако са утвърдени процесите , процедурите и нормативната база и тя фунционираа </vt:lpstr>
      <vt:lpstr>Рационална лекарствена политика е необходимост и предпоставка за успех във областта на достъпа на пациенти до медикаменти заплащани със обществени средства! Кой и как има отношение към това: 1. Институциите, законодателна и  изпълнителна власт /КЗ, МЗ , ИАЛ , НСЦР , НЗОК / 2. Съсловните организации /БЛС , БЗС , ФС / 3. Пациентите 4. Индустрията   Но да не забравяме крайната цел – разширяване достъпа до ефективно лечение и задоволяване здравните нужди от лекарствена терапия на всички здравно осигурени лица </vt:lpstr>
      <vt:lpstr>Рационалното следва да бъде нещо като златно сечение между изброените вече групи  участници в процеса! А какви са тези интереси: 1. Институциите – повече медикаменти и лекувани пациенти при фиксиран ограничен финансов ресурс /неговата достатъчност или недостатъчност е отделна тема/ 2. Лекарите  - да постигнат желания терапевтичен резултат и да притежават необходимите медикаменти за това 3. Фармацевтите – да имат достъп и в наличност нужните на пациентите медикаменти 4. Индустрията – да участва прозрачно и равнопоставено на пазара на медикаменти, заплащани с обществени средства и , освен всичко друго, да има справедлива оценка на сойността на продуктите си , които да я задържат на пазара и да и позволяват да се развива  5. ПАЦИЕНТИТЕ – ДОСТЪПНО  ЛЕЧЕНИЕ , ДАВАЩО ОЧАКВАН РЕЗУЛТАТ  С КАЧЕСТВЕНИ И ЕФЕКТИВНИ МЕДИКАМЕНТИ – ТОВА Е ОСНОВАТА И ЗЛАТНОТО СЕЧЕНИЕ И ВСИЧКИ ДРУГИ ИНТЕРЕСИ ТРЯБВА ДА СЕ РЕАЛИЗИРАТ ПРЕЗ ПРИЗМАТА НА ТОЗИ  </vt:lpstr>
      <vt:lpstr>ОСНОВНО УРАВНЕНИЕ НА РАЦИОНАЛНАТА ЛЕКАРСТВЕНА ПОЛИТИКА: БАЛАНС МЕЖДУ ИНТЕРЕСИТЕ В ПОСОКА ИНТЕРЕСА НА ПАЦИЕНТИТЕ ЧРЕЗ РЕАЛИЗИРАНЕ НА ИКОНОМИИ И ПЕСТЕНЕ НА СРЕДСТВА ЧРЕЗ ГЕНЕРИЧНИ/БИОПОДОБНИ МЕДИКАМЕНТИ В ГРУПИТЕ В КОИТО ГИ ИМА , ЗА ДА МОГАТ ТЕЗИ СРЕДСТВА ДА УВЕЛИЧАВАТ ДОСТЪПА ДО СКЪПИ  МОДЕРНИ ИНОВАТИВНИ ТЕРАПИИ / МЕДИКАМЕНТИ  Никой не може да си позволи само едното или само другото !  За да се осигурят средства за скъпите животоспасяващи  терапии ,   трябва да се спестят средства при масовите хронични заболявания !</vt:lpstr>
      <vt:lpstr>Второ уравнение  на системата : Българският пациент доплаща най-много /почти 66%/ или с други думи казано , не е достатъчно да се намаляват само цените и стойността които НЗОК заплаща , защото масовите групи хронични заболявания в болшинството си се лекуват с медикаменти с най-ниска реимбурсация /25 – 50 %/ , въпреки че в отделните  INN вече са навлезли много генерични медикаменти и има вътрешна конкуренция. Парадокс : Най-голямо предлагане , най –ниско реимбурсиране , най-високо доплащане ! Как да се разреши той ?   РАЦИОНАЛНА ЛЕКАРСТВЕНА ПРО-ГЕНЕРИЧНА И ДОСТАТЪЧНО ИНОВАТИВНА ПОЛИТИКА!  </vt:lpstr>
      <vt:lpstr>КРЪГОВРАТА НА ИНДУСТРИЯТА ПО ПРИНЦИП: И  - Първо – печалба – инвестиции и т.н. В нашия случай относно лекарствената политика:  Генерични медикаменти –&gt; икономия на средства –&gt; оригинални терапии –&gt; икономия на средства –&gt; генерични медикаменти –&gt; увеличен достъп с икономисани средства –&gt; оригинални терапии Всички са доволни  !  За съжаление трудно достижим баланс все още! Какво трябва да се промени и защо?  Про-генеричната лекарствена политика всъщност определя рационалността ! </vt:lpstr>
      <vt:lpstr>Да си припомним още веднъж – криза е , а това значи :  - Застаряващо население , нарушен баланс плащащи/потребяващи - Увеличена безработица - Ескалиране на разходите за здравеопазване -Недостатъчна събираемост на данъции здравни вноски - Няма достатъчно пари за здраве! Практически  за хората : - ежедневните разходи са приоритет - увеличава се доплащането - доброволен отказ от лечение  - пациентити са едва ли „наказани“ за това , че са болни   Медикаментите предлагат решението на въпроса/особенно генеричните/! Генеричните и биоподобните медикаменти дават достъпност на терапията , ефективен контрол на разходите и разширен достъп до лечение!  </vt:lpstr>
      <vt:lpstr>       Ключови фактори, които пречат за достъпа на пациентите до генерични лекарства</vt:lpstr>
      <vt:lpstr>                Възможности за справяне с неефективността /рационализиране/ на ЛП</vt:lpstr>
      <vt:lpstr>Оптималното използване на ресурсите е под въпрос</vt:lpstr>
      <vt:lpstr>       Мерки за стимулиране на употребата на  генерични лекарства в различни страни и очакван ефект</vt:lpstr>
      <vt:lpstr>       Мерки за стимулиране на употребата на  генерични лекарства в различни страни и очакван ефект</vt:lpstr>
      <vt:lpstr>   Разходи на НЗОК за лекарства през 2011 г. спрямо 2012 г.</vt:lpstr>
      <vt:lpstr>Важно ! Посочените данни говорят за дисбаланс , който обаче трябва да се разреши рационално , постигайки баланс , т.е.  Балансът е в равен, гарантиран и безотказен достъп на пациентите до лечение, без увеличения достъп до едни терапии/видове медикаменти да води до намален достъп до други терапии и обратното!</vt:lpstr>
      <vt:lpstr>PowerPoint Presentation</vt:lpstr>
      <vt:lpstr>Посочените данни говорят за едно: не е важно само колко плаща като референтна стойност НЗОК – поради високото доплащане , разликите в цените на всички извънпатентни продукти в даден INN играят роля , затова рационалната лекарствена политика трябва да обърне внимание и на тази зависимост! </vt:lpstr>
      <vt:lpstr>Какво да се направи ?  Кой какво може да свърши за да подпомогне реализирането на рационална лекарствена политика с цела разширяване достъпа до ефективно и достъпно лекарствено лечение? </vt:lpstr>
      <vt:lpstr>1. Актуализиране на нормативната база и осигураване на бърз достъп на генерични и биоподобни медикаменти до реимбурсация след получаване на РУ  - не подлежи на съмнение, предстои финално приемане на Директива за прозрачност в ЕС, гарантираща именно това   2. Публичност, прозрачност и информираност относно разходите на НЗОК и другите потребители на медикаменти, заплащани с обществени  </vt:lpstr>
      <vt:lpstr>3. Рационализиране на системата за реимбурсиране: - Информираност на пациентите за генеричните и биоподобните медикаменти , тяхното качество ефективност и безопасност – напр. отделна секция в сайта на ИАЛ, други информационни сайтове  - www.generics.bg - Ролята, ефективността и безопасността на генеричните медикаменти да станат задължителна част от продължаващото обучение на лекари и фармацевти  - Подходяща политика на стимулиране на лекарите да изписват генерични и биоподобни медикаменти - Подходяща политика на стимулиране на фармацевтите да информират пациентите за генеричните и биоподобни медикаменти  и нивата на доплащане   </vt:lpstr>
      <vt:lpstr>- Информационна електронна система /електронна рецепта отчитаща не само референтната стойност на частично платените медикаменти , но и префериране с подходящи правила на тези ,за които се доплаща най-малко. - Рационализиране на системата на референтните цени и по –специално избора на референтни държави . Вътрешната ценова конкуренция между генеричните продукти е достатъчно силен фактор гарантиращ снижаване на цените и от там разходите за лечение </vt:lpstr>
      <vt:lpstr>PowerPoint Presentation</vt:lpstr>
      <vt:lpstr>    Препоръки относно информацията за пациенти</vt:lpstr>
      <vt:lpstr>PowerPoint Presentation</vt:lpstr>
      <vt:lpstr>The European Generic Medicines and Biosimilar Medicines Association (EGA) is at the heart of Europe’s medicine industry and is essential to EU Public Health. БГфарма като представителна организация в България също!</vt:lpstr>
      <vt:lpstr>Генеричните/биоподобните  медикаменти са възможото решение на трудното уравнение за рационалността на лекарствената политика : - Златен стандарт в масовите терапии , качество и ефективност доказано с милиони пациенти зад тях - Възможност за значителни бюджетни икономии и разширяване пациентската база лекувани пациенти /достъпа до лечение/ -  Спомагат за развитието на конкуренцията - Дават импулс на развитието на иновацията във индустрията  / спестените пари повишават възможността на държавата да осигурява скъпи терапии/ - База за значителен процент заети и инвестиции / България – 10 % от заетите в ЕС ! Стотици милиони лв инвестиции , 21 млрд. таблети и капсули , 200  милиона ампули и  бут.сиропи ,  125 т. активни субстанции / - Често се единствен избор при стари терапии !!! - Подпомагат слабо развитите като икономика държави с достъпно лечение   -  </vt:lpstr>
      <vt:lpstr>Основни заключения</vt:lpstr>
      <vt:lpstr>Актуализиране на нормативната база – разширяване достъпа до лечение с оптимизиране финансовия ресурс Публичност, прозрачност и информираност – разширяване достъпа до лечение Рационализиране на системата за реимбурсиране – по широк достъп при масовите заболявания  -  икономии , позволяващи по-широк достъп до иновативни терапии     Генеричната индустрия в България се надява да го постигнем в диалог и колаборация с институциите , пациентските и съсловните организации в полза на БЪЛГАРСКИЯТ ПАЦИЕНТ!</vt:lpstr>
      <vt:lpstr>      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Dimitrova Miteva</dc:creator>
  <cp:lastModifiedBy>Vladimir Afenliev</cp:lastModifiedBy>
  <cp:revision>75</cp:revision>
  <cp:lastPrinted>2013-11-14T08:43:25Z</cp:lastPrinted>
  <dcterms:created xsi:type="dcterms:W3CDTF">2013-11-12T07:22:06Z</dcterms:created>
  <dcterms:modified xsi:type="dcterms:W3CDTF">2013-11-14T08:44:48Z</dcterms:modified>
</cp:coreProperties>
</file>